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1" r:id="rId2"/>
    <p:sldId id="257" r:id="rId3"/>
    <p:sldId id="267" r:id="rId4"/>
    <p:sldId id="269" r:id="rId5"/>
    <p:sldId id="270" r:id="rId6"/>
    <p:sldId id="272" r:id="rId7"/>
    <p:sldId id="274" r:id="rId8"/>
    <p:sldId id="275" r:id="rId9"/>
    <p:sldId id="276" r:id="rId10"/>
    <p:sldId id="277" r:id="rId11"/>
    <p:sldId id="279" r:id="rId12"/>
    <p:sldId id="280" r:id="rId13"/>
    <p:sldId id="281" r:id="rId14"/>
    <p:sldId id="282" r:id="rId15"/>
    <p:sldId id="283" r:id="rId16"/>
    <p:sldId id="285" r:id="rId17"/>
    <p:sldId id="286" r:id="rId18"/>
    <p:sldId id="287" r:id="rId19"/>
    <p:sldId id="288" r:id="rId20"/>
    <p:sldId id="289" r:id="rId21"/>
    <p:sldId id="290" r:id="rId22"/>
    <p:sldId id="292" r:id="rId23"/>
    <p:sldId id="293" r:id="rId24"/>
    <p:sldId id="294" r:id="rId25"/>
    <p:sldId id="295" r:id="rId26"/>
    <p:sldId id="259" r:id="rId27"/>
    <p:sldId id="260" r:id="rId28"/>
    <p:sldId id="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111" d="100"/>
          <a:sy n="111" d="100"/>
        </p:scale>
        <p:origin x="4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CA0CAEE-55A8-4312-9570-158A20A69D0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05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08451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62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38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648175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62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813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9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25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pic>
        <p:nvPicPr>
          <p:cNvPr id="8" name="Picture 7">
            <a:extLst>
              <a:ext uri="{FF2B5EF4-FFF2-40B4-BE49-F238E27FC236}">
                <a16:creationId xmlns:a16="http://schemas.microsoft.com/office/drawing/2014/main" id="{20423E7E-4E2A-6ED0-C1B1-EA943EB969C5}"/>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9" name="Picture 8">
            <a:extLst>
              <a:ext uri="{FF2B5EF4-FFF2-40B4-BE49-F238E27FC236}">
                <a16:creationId xmlns:a16="http://schemas.microsoft.com/office/drawing/2014/main" id="{BBCE7AE0-BDED-1581-C742-28E607ADCA8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0" name="Picture 9">
            <a:extLst>
              <a:ext uri="{FF2B5EF4-FFF2-40B4-BE49-F238E27FC236}">
                <a16:creationId xmlns:a16="http://schemas.microsoft.com/office/drawing/2014/main" id="{E1B96F02-A1D5-5872-79C0-E0C0B3F5A327}"/>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1" name="Picture 10">
            <a:extLst>
              <a:ext uri="{FF2B5EF4-FFF2-40B4-BE49-F238E27FC236}">
                <a16:creationId xmlns:a16="http://schemas.microsoft.com/office/drawing/2014/main" id="{29E72602-4078-93CA-C6BE-D04BDD540E07}"/>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64873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1777378-2857-21B2-DD5C-57A3F4B8924A}"/>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56EB93FD-565D-ED71-B8D4-111A6DFBD916}"/>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868FBA99-EEA8-6619-E2E9-DECEEBBC6390}"/>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48B73C38-69DD-C38E-75CA-7FA1A10EBB06}"/>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213074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3DFA5-4E5D-4214-98AC-2EA4856A274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pic>
        <p:nvPicPr>
          <p:cNvPr id="9" name="Picture 8">
            <a:extLst>
              <a:ext uri="{FF2B5EF4-FFF2-40B4-BE49-F238E27FC236}">
                <a16:creationId xmlns:a16="http://schemas.microsoft.com/office/drawing/2014/main" id="{FE89E867-4E79-9ED0-D080-515DDBBFF991}"/>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0" name="Picture 9">
            <a:extLst>
              <a:ext uri="{FF2B5EF4-FFF2-40B4-BE49-F238E27FC236}">
                <a16:creationId xmlns:a16="http://schemas.microsoft.com/office/drawing/2014/main" id="{2ECCC8A8-DAFD-5DFD-D32D-0499A742A825}"/>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1" name="Picture 10">
            <a:extLst>
              <a:ext uri="{FF2B5EF4-FFF2-40B4-BE49-F238E27FC236}">
                <a16:creationId xmlns:a16="http://schemas.microsoft.com/office/drawing/2014/main" id="{7B0AB669-8DE0-7D9D-F5A1-4B479960002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2" name="Picture 11">
            <a:extLst>
              <a:ext uri="{FF2B5EF4-FFF2-40B4-BE49-F238E27FC236}">
                <a16:creationId xmlns:a16="http://schemas.microsoft.com/office/drawing/2014/main" id="{CF36FBD4-B841-9BCE-EF14-D1BBE3FF719E}"/>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40575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3DFA5-4E5D-4214-98AC-2EA4856A2742}"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0CAEE-55A8-4312-9570-158A20A69D0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68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3DFA5-4E5D-4214-98AC-2EA4856A2742}"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96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3DFA5-4E5D-4214-98AC-2EA4856A2742}"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39966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34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2168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63DFA5-4E5D-4214-98AC-2EA4856A2742}" type="datetimeFigureOut">
              <a:rPr lang="en-US" smtClean="0"/>
              <a:t>12/12/2024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22F40C9A-04C4-4214-4E3E-743275DDC82A}"/>
              </a:ext>
            </a:extLst>
          </p:cNvPr>
          <p:cNvPicPr>
            <a:picLocks noChangeAspect="1"/>
          </p:cNvPicPr>
          <p:nvPr userDrawn="1"/>
        </p:nvPicPr>
        <p:blipFill rotWithShape="1">
          <a:blip r:embed="rId21"/>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854DF405-D1E9-9C1E-EB51-748D9E35B166}"/>
              </a:ext>
            </a:extLst>
          </p:cNvPr>
          <p:cNvPicPr>
            <a:picLocks noChangeAspect="1"/>
          </p:cNvPicPr>
          <p:nvPr userDrawn="1"/>
        </p:nvPicPr>
        <p:blipFill rotWithShape="1">
          <a:blip r:embed="rId21"/>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FF466AA9-D86B-499C-EF15-EAD247618C7F}"/>
              </a:ext>
            </a:extLst>
          </p:cNvPr>
          <p:cNvPicPr>
            <a:picLocks noChangeAspect="1"/>
          </p:cNvPicPr>
          <p:nvPr userDrawn="1"/>
        </p:nvPicPr>
        <p:blipFill rotWithShape="1">
          <a:blip r:embed="rId21"/>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08E67174-9ACD-4EE5-B12D-79C89BE66163}"/>
              </a:ext>
            </a:extLst>
          </p:cNvPr>
          <p:cNvPicPr>
            <a:picLocks noChangeAspect="1"/>
          </p:cNvPicPr>
          <p:nvPr userDrawn="1"/>
        </p:nvPicPr>
        <p:blipFill rotWithShape="1">
          <a:blip r:embed="rId21"/>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23279600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lstStyle/>
          <a:p>
            <a:r>
              <a:rPr lang="en-US" b="1" dirty="0">
                <a:solidFill>
                  <a:srgbClr val="FF0000"/>
                </a:solidFill>
              </a:rPr>
              <a:t>Final Course Project</a:t>
            </a:r>
            <a:endParaRPr lang="en-US" dirty="0"/>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fontScale="77500" lnSpcReduction="20000"/>
          </a:bodyPr>
          <a:lstStyle/>
          <a:p>
            <a:r>
              <a:rPr lang="en-US" dirty="0"/>
              <a:t>CEIS101 Final Course Project</a:t>
            </a:r>
          </a:p>
          <a:p>
            <a:r>
              <a:rPr lang="en-US" b="1" dirty="0">
                <a:solidFill>
                  <a:srgbClr val="FF0000"/>
                </a:solidFill>
              </a:rPr>
              <a:t>November 2024 session </a:t>
            </a:r>
          </a:p>
          <a:p>
            <a:r>
              <a:rPr lang="en-US" b="1" dirty="0">
                <a:solidFill>
                  <a:srgbClr val="FF0000"/>
                </a:solidFill>
              </a:rPr>
              <a:t>Brandy Gailey</a:t>
            </a:r>
          </a:p>
          <a:p>
            <a:r>
              <a:rPr lang="en-US" dirty="0"/>
              <a:t>Prof. </a:t>
            </a:r>
            <a:r>
              <a:rPr lang="en-US" b="1" dirty="0">
                <a:solidFill>
                  <a:srgbClr val="FF0000"/>
                </a:solidFill>
              </a:rPr>
              <a:t>Bassem Maurice</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Door Sensor to Smart </a:t>
            </a:r>
            <a:r>
              <a:rPr lang="en-US"/>
              <a:t>Home System </a:t>
            </a:r>
            <a:endParaRPr lang="en-US" dirty="0"/>
          </a:p>
        </p:txBody>
      </p:sp>
    </p:spTree>
    <p:extLst>
      <p:ext uri="{BB962C8B-B14F-4D97-AF65-F5344CB8AC3E}">
        <p14:creationId xmlns:p14="http://schemas.microsoft.com/office/powerpoint/2010/main" val="352173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 (picture)</a:t>
            </a:r>
          </a:p>
        </p:txBody>
      </p:sp>
      <p:pic>
        <p:nvPicPr>
          <p:cNvPr id="5" name="Content Placeholder 4" descr="A computer screen shot of a circuit board&#10;&#10;Description automatically generated">
            <a:extLst>
              <a:ext uri="{FF2B5EF4-FFF2-40B4-BE49-F238E27FC236}">
                <a16:creationId xmlns:a16="http://schemas.microsoft.com/office/drawing/2014/main" id="{C9B8C365-4360-1114-F520-EC2876347C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1425" y="2557463"/>
            <a:ext cx="6869150" cy="3317875"/>
          </a:xfrm>
        </p:spPr>
      </p:pic>
    </p:spTree>
    <p:extLst>
      <p:ext uri="{BB962C8B-B14F-4D97-AF65-F5344CB8AC3E}">
        <p14:creationId xmlns:p14="http://schemas.microsoft.com/office/powerpoint/2010/main" val="366956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fontScale="90000"/>
          </a:bodyPr>
          <a:lstStyle/>
          <a:p>
            <a:r>
              <a:rPr lang="en-US" sz="4000" dirty="0"/>
              <a:t>Circuit of door open with Green LED OFF (picture)</a:t>
            </a:r>
          </a:p>
        </p:txBody>
      </p:sp>
      <p:pic>
        <p:nvPicPr>
          <p:cNvPr id="5" name="Content Placeholder 4" descr="A computer screen shot of a circuit board&#10;&#10;Description automatically generated">
            <a:extLst>
              <a:ext uri="{FF2B5EF4-FFF2-40B4-BE49-F238E27FC236}">
                <a16:creationId xmlns:a16="http://schemas.microsoft.com/office/drawing/2014/main" id="{F17C6554-F650-A003-B809-7228298059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764" y="2557463"/>
            <a:ext cx="6888471" cy="3317875"/>
          </a:xfrm>
        </p:spPr>
      </p:pic>
    </p:spTree>
    <p:extLst>
      <p:ext uri="{BB962C8B-B14F-4D97-AF65-F5344CB8AC3E}">
        <p14:creationId xmlns:p14="http://schemas.microsoft.com/office/powerpoint/2010/main" val="66059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2" y="982132"/>
            <a:ext cx="3660056" cy="1325373"/>
          </a:xfrm>
        </p:spPr>
        <p:txBody>
          <a:bodyPr anchor="b">
            <a:normAutofit/>
          </a:bodyPr>
          <a:lstStyle/>
          <a:p>
            <a:r>
              <a:rPr lang="en-US" sz="2800">
                <a:solidFill>
                  <a:srgbClr val="262626"/>
                </a:solidFill>
              </a:rPr>
              <a:t>Arduino Code (screenshot)</a:t>
            </a:r>
          </a:p>
        </p:txBody>
      </p:sp>
      <p:pic>
        <p:nvPicPr>
          <p:cNvPr id="5" name="Content Placeholder 4" descr="A screenshot of a computer&#10;&#10;Description automatically generated">
            <a:extLst>
              <a:ext uri="{FF2B5EF4-FFF2-40B4-BE49-F238E27FC236}">
                <a16:creationId xmlns:a16="http://schemas.microsoft.com/office/drawing/2014/main" id="{429D886C-4295-544B-9578-6DD21F76C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404" y="773454"/>
            <a:ext cx="4685461" cy="5309306"/>
          </a:xfrm>
          <a:prstGeom prst="rect">
            <a:avLst/>
          </a:prstGeom>
          <a:ln w="57150" cmpd="thickThin">
            <a:solidFill>
              <a:srgbClr val="7F7F7F"/>
            </a:solidFill>
            <a:miter lim="800000"/>
          </a:ln>
        </p:spPr>
      </p:pic>
    </p:spTree>
    <p:extLst>
      <p:ext uri="{BB962C8B-B14F-4D97-AF65-F5344CB8AC3E}">
        <p14:creationId xmlns:p14="http://schemas.microsoft.com/office/powerpoint/2010/main" val="197093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6">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8" name="Picture 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Serial Monitor (screenshot)</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 program&#10;&#10;Description automatically generated">
            <a:extLst>
              <a:ext uri="{FF2B5EF4-FFF2-40B4-BE49-F238E27FC236}">
                <a16:creationId xmlns:a16="http://schemas.microsoft.com/office/drawing/2014/main" id="{EBA3C355-8F0C-3C7B-9A05-4829C5602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4382" y="383752"/>
            <a:ext cx="5207373" cy="6090495"/>
          </a:xfrm>
          <a:prstGeom prst="rect">
            <a:avLst/>
          </a:prstGeom>
        </p:spPr>
      </p:pic>
    </p:spTree>
    <p:extLst>
      <p:ext uri="{BB962C8B-B14F-4D97-AF65-F5344CB8AC3E}">
        <p14:creationId xmlns:p14="http://schemas.microsoft.com/office/powerpoint/2010/main" val="318715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Distance Sensor to Smart Home System </a:t>
            </a:r>
          </a:p>
          <a:p>
            <a:r>
              <a:rPr lang="en-US" dirty="0"/>
              <a:t>and Conducting Data Analysis</a:t>
            </a:r>
          </a:p>
        </p:txBody>
      </p:sp>
    </p:spTree>
    <p:extLst>
      <p:ext uri="{BB962C8B-B14F-4D97-AF65-F5344CB8AC3E}">
        <p14:creationId xmlns:p14="http://schemas.microsoft.com/office/powerpoint/2010/main" val="380780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2" y="817613"/>
            <a:ext cx="9601196" cy="1303867"/>
          </a:xfrm>
        </p:spPr>
        <p:txBody>
          <a:bodyPr>
            <a:normAutofit/>
          </a:bodyPr>
          <a:lstStyle/>
          <a:p>
            <a:r>
              <a:rPr lang="en-US" sz="4400" dirty="0"/>
              <a:t>Circuit with green LED on (picture)</a:t>
            </a:r>
          </a:p>
        </p:txBody>
      </p:sp>
      <p:pic>
        <p:nvPicPr>
          <p:cNvPr id="5" name="Content Placeholder 4" descr="A computer screen shot of a circuit board">
            <a:extLst>
              <a:ext uri="{FF2B5EF4-FFF2-40B4-BE49-F238E27FC236}">
                <a16:creationId xmlns:a16="http://schemas.microsoft.com/office/drawing/2014/main" id="{33668322-6DBE-33F3-559C-000A5D6F62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79" t="-402" r="479" b="10442"/>
          <a:stretch/>
        </p:blipFill>
        <p:spPr>
          <a:xfrm>
            <a:off x="2693888" y="1924341"/>
            <a:ext cx="6804223" cy="4116046"/>
          </a:xfrm>
        </p:spPr>
      </p:pic>
    </p:spTree>
    <p:extLst>
      <p:ext uri="{BB962C8B-B14F-4D97-AF65-F5344CB8AC3E}">
        <p14:creationId xmlns:p14="http://schemas.microsoft.com/office/powerpoint/2010/main" val="2330416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yellow LED on (picture)</a:t>
            </a:r>
          </a:p>
        </p:txBody>
      </p:sp>
      <p:pic>
        <p:nvPicPr>
          <p:cNvPr id="9" name="Content Placeholder 8" descr="A computer screen shot of a computer">
            <a:extLst>
              <a:ext uri="{FF2B5EF4-FFF2-40B4-BE49-F238E27FC236}">
                <a16:creationId xmlns:a16="http://schemas.microsoft.com/office/drawing/2014/main" id="{BC2D959D-C9BB-5745-3E60-BCEEBCBF1B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3163110" y="2154851"/>
            <a:ext cx="5865779" cy="3959294"/>
          </a:xfrm>
        </p:spPr>
      </p:pic>
    </p:spTree>
    <p:extLst>
      <p:ext uri="{BB962C8B-B14F-4D97-AF65-F5344CB8AC3E}">
        <p14:creationId xmlns:p14="http://schemas.microsoft.com/office/powerpoint/2010/main" val="31943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2" y="732003"/>
            <a:ext cx="9601196" cy="1303867"/>
          </a:xfrm>
        </p:spPr>
        <p:txBody>
          <a:bodyPr>
            <a:normAutofit/>
          </a:bodyPr>
          <a:lstStyle/>
          <a:p>
            <a:r>
              <a:rPr lang="en-US" sz="4400" dirty="0"/>
              <a:t>Circuit with red LED on (picture)</a:t>
            </a:r>
          </a:p>
        </p:txBody>
      </p:sp>
      <p:pic>
        <p:nvPicPr>
          <p:cNvPr id="4" name="Content Placeholder 4" descr="A screenshot of a computer&#10;&#10;Description automatically generated">
            <a:extLst>
              <a:ext uri="{FF2B5EF4-FFF2-40B4-BE49-F238E27FC236}">
                <a16:creationId xmlns:a16="http://schemas.microsoft.com/office/drawing/2014/main" id="{505DB7E5-1E47-A89A-703C-7C8BE97DE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8587" y="2035870"/>
            <a:ext cx="6112494" cy="4170932"/>
          </a:xfrm>
        </p:spPr>
      </p:pic>
    </p:spTree>
    <p:extLst>
      <p:ext uri="{BB962C8B-B14F-4D97-AF65-F5344CB8AC3E}">
        <p14:creationId xmlns:p14="http://schemas.microsoft.com/office/powerpoint/2010/main" val="260686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5" name="Picture 14">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0" name="Straight Connector 19">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5" name="Picture 24">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a:solidFill>
                  <a:srgbClr val="262626"/>
                </a:solidFill>
              </a:rPr>
              <a:t>Arduino Code (screenshot)</a:t>
            </a:r>
          </a:p>
        </p:txBody>
      </p:sp>
      <p:pic>
        <p:nvPicPr>
          <p:cNvPr id="9" name="Content Placeholder 8" descr="A screenshot of a computer program">
            <a:extLst>
              <a:ext uri="{FF2B5EF4-FFF2-40B4-BE49-F238E27FC236}">
                <a16:creationId xmlns:a16="http://schemas.microsoft.com/office/drawing/2014/main" id="{AD9F6C7A-A192-A267-A6E8-66C552D711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6166" y="982131"/>
            <a:ext cx="4514470"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81537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normAutofit fontScale="92500" lnSpcReduction="20000"/>
          </a:bodyPr>
          <a:lstStyle/>
          <a:p>
            <a:pPr marL="342900" marR="0" lvl="0" indent="-342900">
              <a:lnSpc>
                <a:spcPct val="90000"/>
              </a:lnSpc>
              <a:spcAft>
                <a:spcPts val="800"/>
              </a:spcAft>
              <a:buFont typeface="Arial" panose="020B0604020202020204" pitchFamily="34" charset="0"/>
              <a:buChar char="•"/>
              <a:tabLst>
                <a:tab pos="457200" algn="l"/>
              </a:tabLst>
            </a:pPr>
            <a:r>
              <a:rPr lang="en-US" sz="2400" kern="1200" dirty="0">
                <a:solidFill>
                  <a:srgbClr val="000000"/>
                </a:solidFill>
                <a:effectLst/>
                <a:ea typeface="Times New Roman" panose="02020603050405020304" pitchFamily="18" charset="0"/>
                <a:cs typeface="Times New Roman" panose="02020603050405020304" pitchFamily="18" charset="0"/>
              </a:rPr>
              <a:t>This course project focuses on creating a smart home automation in a virtual emulator. We dug into the basics of IoT by completing a part of the project every week, which totals six parts. We were able to learn about how software, hardware, and networks work together and learn the development and design process.</a:t>
            </a:r>
            <a:endParaRPr lang="en-US" sz="2400" kern="100" dirty="0">
              <a:effectLst/>
              <a:ea typeface="Aptos" panose="020B0004020202020204" pitchFamily="34" charset="0"/>
              <a:cs typeface="Times New Roman" panose="02020603050405020304" pitchFamily="18" charset="0"/>
            </a:endParaRPr>
          </a:p>
          <a:p>
            <a:r>
              <a:rPr lang="en-US" sz="2400" kern="1200" dirty="0">
                <a:solidFill>
                  <a:srgbClr val="000000"/>
                </a:solidFill>
                <a:effectLst/>
                <a:ea typeface="Times New Roman" panose="02020603050405020304" pitchFamily="18" charset="0"/>
                <a:cs typeface="Times New Roman" panose="02020603050405020304" pitchFamily="18" charset="0"/>
              </a:rPr>
              <a:t>The main objective for creating the virtual emulator was to monitor the home's condition using many different devices and components.  We used a door sensor, distance sensor, and automated lights. These things allowed us to check if the door was open or closed, monitor home intruders, and even turn lights on automatically when it is dark. </a:t>
            </a:r>
          </a:p>
          <a:p>
            <a:r>
              <a:rPr lang="en-US" sz="2400" kern="1200" dirty="0">
                <a:solidFill>
                  <a:srgbClr val="000000"/>
                </a:solidFill>
                <a:effectLst/>
                <a:ea typeface="Times New Roman" panose="02020603050405020304" pitchFamily="18" charset="0"/>
                <a:cs typeface="Times New Roman" panose="02020603050405020304" pitchFamily="18" charset="0"/>
              </a:rPr>
              <a:t>The tools used in the project were of course a computer along with </a:t>
            </a:r>
            <a:r>
              <a:rPr lang="en-US" sz="2400" kern="0" dirty="0">
                <a:effectLst/>
                <a:ea typeface="Times New Roman" panose="02020603050405020304" pitchFamily="18" charset="0"/>
              </a:rPr>
              <a:t>Tinkercad, Microsoft PowerPoint, and Excel.</a:t>
            </a:r>
            <a:endParaRPr lang="en-US" sz="24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6">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8" name="Picture 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013290" y="1041401"/>
            <a:ext cx="3079006" cy="2345264"/>
          </a:xfrm>
        </p:spPr>
        <p:txBody>
          <a:bodyPr vert="horz" lIns="91440" tIns="45720" rIns="91440" bIns="45720" rtlCol="0" anchor="b">
            <a:normAutofit/>
          </a:bodyPr>
          <a:lstStyle/>
          <a:p>
            <a:r>
              <a:rPr lang="en-US">
                <a:solidFill>
                  <a:srgbClr val="262626"/>
                </a:solidFill>
              </a:rPr>
              <a:t>Plot of data (graph from Excel)</a:t>
            </a:r>
          </a:p>
        </p:txBody>
      </p:sp>
      <p:sp>
        <p:nvSpPr>
          <p:cNvPr id="26" name="Rectangle 25">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of a sensor data&#10;&#10;Description automatically generated">
            <a:extLst>
              <a:ext uri="{FF2B5EF4-FFF2-40B4-BE49-F238E27FC236}">
                <a16:creationId xmlns:a16="http://schemas.microsoft.com/office/drawing/2014/main" id="{D90C4DEA-3217-C684-8A6E-E2F576AB7955}"/>
              </a:ext>
            </a:extLst>
          </p:cNvPr>
          <p:cNvPicPr>
            <a:picLocks noChangeAspect="1"/>
          </p:cNvPicPr>
          <p:nvPr/>
        </p:nvPicPr>
        <p:blipFill>
          <a:blip r:embed="rId7">
            <a:extLst>
              <a:ext uri="{28A0092B-C50C-407E-A947-70E740481C1C}">
                <a14:useLocalDpi xmlns:a14="http://schemas.microsoft.com/office/drawing/2010/main" val="0"/>
              </a:ext>
            </a:extLst>
          </a:blip>
          <a:srcRect l="2624" r="19979"/>
          <a:stretch/>
        </p:blipFill>
        <p:spPr>
          <a:xfrm>
            <a:off x="2148349" y="1410208"/>
            <a:ext cx="4312750" cy="3858780"/>
          </a:xfrm>
          <a:prstGeom prst="rect">
            <a:avLst/>
          </a:prstGeom>
        </p:spPr>
      </p:pic>
      <p:cxnSp>
        <p:nvCxnSpPr>
          <p:cNvPr id="28" name="Straight Connector 27">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33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Automated Light to Smart </a:t>
            </a:r>
            <a:r>
              <a:rPr lang="en-US"/>
              <a:t>Home System </a:t>
            </a:r>
            <a:endParaRPr lang="en-US" dirty="0"/>
          </a:p>
        </p:txBody>
      </p:sp>
    </p:spTree>
    <p:extLst>
      <p:ext uri="{BB962C8B-B14F-4D97-AF65-F5344CB8AC3E}">
        <p14:creationId xmlns:p14="http://schemas.microsoft.com/office/powerpoint/2010/main" val="2859552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2" y="622568"/>
            <a:ext cx="9601196" cy="1303867"/>
          </a:xfrm>
        </p:spPr>
        <p:txBody>
          <a:bodyPr>
            <a:normAutofit/>
          </a:bodyPr>
          <a:lstStyle/>
          <a:p>
            <a:r>
              <a:rPr lang="en-US" sz="4400" dirty="0"/>
              <a:t>Circuit with automated LED off (picture)</a:t>
            </a:r>
          </a:p>
        </p:txBody>
      </p:sp>
      <p:pic>
        <p:nvPicPr>
          <p:cNvPr id="5" name="Content Placeholder 4" descr="A computer screen shot of a circuit board&#10;&#10;Description automatically generated">
            <a:extLst>
              <a:ext uri="{FF2B5EF4-FFF2-40B4-BE49-F238E27FC236}">
                <a16:creationId xmlns:a16="http://schemas.microsoft.com/office/drawing/2014/main" id="{C1B8656E-1FBC-856C-1F6F-9B0211A2F6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2023" y="1947391"/>
            <a:ext cx="8463109" cy="4288041"/>
          </a:xfrm>
        </p:spPr>
      </p:pic>
    </p:spTree>
    <p:extLst>
      <p:ext uri="{BB962C8B-B14F-4D97-AF65-F5344CB8AC3E}">
        <p14:creationId xmlns:p14="http://schemas.microsoft.com/office/powerpoint/2010/main" val="270457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2" y="427655"/>
            <a:ext cx="9601196" cy="1303867"/>
          </a:xfrm>
        </p:spPr>
        <p:txBody>
          <a:bodyPr>
            <a:normAutofit/>
          </a:bodyPr>
          <a:lstStyle/>
          <a:p>
            <a:r>
              <a:rPr lang="en-US" sz="4400" dirty="0"/>
              <a:t>Circuit with automated LED on (picture)</a:t>
            </a:r>
          </a:p>
        </p:txBody>
      </p:sp>
      <p:pic>
        <p:nvPicPr>
          <p:cNvPr id="5" name="Content Placeholder 4" descr="A computer screen shot of a circuit board&#10;&#10;Description automatically generated">
            <a:extLst>
              <a:ext uri="{FF2B5EF4-FFF2-40B4-BE49-F238E27FC236}">
                <a16:creationId xmlns:a16="http://schemas.microsoft.com/office/drawing/2014/main" id="{66F18662-D489-21C7-E5B2-57690FAEA1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7874" y="1583955"/>
            <a:ext cx="8756251" cy="4466548"/>
          </a:xfrm>
        </p:spPr>
      </p:pic>
    </p:spTree>
    <p:extLst>
      <p:ext uri="{BB962C8B-B14F-4D97-AF65-F5344CB8AC3E}">
        <p14:creationId xmlns:p14="http://schemas.microsoft.com/office/powerpoint/2010/main" val="116218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6">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8" name="Picture 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sz="4100" b="1">
                <a:solidFill>
                  <a:srgbClr val="262626"/>
                </a:solidFill>
              </a:rPr>
              <a:t>Arduino Code (screenshot)</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 program&#10;&#10;Description automatically generated">
            <a:extLst>
              <a:ext uri="{FF2B5EF4-FFF2-40B4-BE49-F238E27FC236}">
                <a16:creationId xmlns:a16="http://schemas.microsoft.com/office/drawing/2014/main" id="{30FC0AA6-9600-2B4C-4969-F59029375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009" y="496090"/>
            <a:ext cx="5658501" cy="5701261"/>
          </a:xfrm>
          <a:prstGeom prst="rect">
            <a:avLst/>
          </a:prstGeom>
        </p:spPr>
      </p:pic>
    </p:spTree>
    <p:extLst>
      <p:ext uri="{BB962C8B-B14F-4D97-AF65-F5344CB8AC3E}">
        <p14:creationId xmlns:p14="http://schemas.microsoft.com/office/powerpoint/2010/main" val="384742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6">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8" name="Picture 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b="1">
                <a:solidFill>
                  <a:srgbClr val="262626"/>
                </a:solidFill>
              </a:rPr>
              <a:t>Serial Monitor (screenshot)</a:t>
            </a:r>
          </a:p>
        </p:txBody>
      </p:sp>
      <p:pic>
        <p:nvPicPr>
          <p:cNvPr id="5" name="Content Placeholder 4" descr="A screenshot of a computer program&#10;&#10;Description automatically generated">
            <a:extLst>
              <a:ext uri="{FF2B5EF4-FFF2-40B4-BE49-F238E27FC236}">
                <a16:creationId xmlns:a16="http://schemas.microsoft.com/office/drawing/2014/main" id="{61DEB7C3-3311-57B9-C5B8-99C4CC5E24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3454" y="982131"/>
            <a:ext cx="4516691" cy="5046583"/>
          </a:xfrm>
          <a:prstGeom prst="rect">
            <a:avLst/>
          </a:prstGeom>
          <a:ln w="57150" cmpd="thickThin">
            <a:solidFill>
              <a:srgbClr val="7F7F7F"/>
            </a:solidFill>
            <a:miter lim="800000"/>
          </a:ln>
        </p:spPr>
      </p:pic>
    </p:spTree>
    <p:extLst>
      <p:ext uri="{BB962C8B-B14F-4D97-AF65-F5344CB8AC3E}">
        <p14:creationId xmlns:p14="http://schemas.microsoft.com/office/powerpoint/2010/main" val="104305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normAutofit fontScale="92500" lnSpcReduction="10000"/>
          </a:bodyPr>
          <a:lstStyle/>
          <a:p>
            <a:r>
              <a:rPr lang="en-US" dirty="0"/>
              <a:t>The challenge I faced while working on the project was learning how to navigate Tinkercad because it was new for me. I was nervous to use it in the beginning but once I started the assignment and followed along with the instructions, it became easier each time. </a:t>
            </a:r>
          </a:p>
          <a:p>
            <a:r>
              <a:rPr lang="en-US" dirty="0"/>
              <a:t>The lessons I learned were how to properly plan each week’s project to ensure I meet the deadline for submission. </a:t>
            </a:r>
          </a:p>
          <a:p>
            <a:r>
              <a:rPr lang="en-US" dirty="0"/>
              <a:t>Another lesson I learned was how to apply the knowledge I learned in the course readings to the project itself. I learned that being hands-on is important for mastering concepts and tools.</a:t>
            </a:r>
          </a:p>
        </p:txBody>
      </p:sp>
    </p:spTree>
    <p:extLst>
      <p:ext uri="{BB962C8B-B14F-4D97-AF65-F5344CB8AC3E}">
        <p14:creationId xmlns:p14="http://schemas.microsoft.com/office/powerpoint/2010/main" val="68783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r>
              <a:rPr lang="en-US" dirty="0">
                <a:solidFill>
                  <a:srgbClr val="202124"/>
                </a:solidFill>
                <a:latin typeface="Google Sans"/>
              </a:rPr>
              <a:t>Skills that I developed to benefit my career are critical thinking skills and project management. Since this was not a group project, I learn what it was like to complete a project from start to finish on my own and holding myself accountable. </a:t>
            </a:r>
          </a:p>
          <a:p>
            <a:r>
              <a:rPr lang="en-US" dirty="0">
                <a:solidFill>
                  <a:srgbClr val="202124"/>
                </a:solidFill>
                <a:latin typeface="Google Sans"/>
              </a:rPr>
              <a:t>Competencies that will help me gain the opportunities to advance my career are earning certifications along the way to help build my resume and being analytical, learning to code, and problem-solving just to name a few.</a:t>
            </a:r>
          </a:p>
        </p:txBody>
      </p:sp>
    </p:spTree>
    <p:extLst>
      <p:ext uri="{BB962C8B-B14F-4D97-AF65-F5344CB8AC3E}">
        <p14:creationId xmlns:p14="http://schemas.microsoft.com/office/powerpoint/2010/main" val="413229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dirty="0"/>
              <a:t>In conclusion, I enjoyed learning about the fundamental concept of IoT. I learned how to use Tinkercad, a software that I wasn’t familiar with prior to starting this course. I also enjoyed building upon the project each week, it made it easier to understand and wasn’t as overwhelming as I expected it to be. I now know how to build a smart home automation and security system. Lastly, I am more familiar with how hardware, software, and networks work together to create a system. </a:t>
            </a:r>
          </a:p>
        </p:txBody>
      </p:sp>
    </p:spTree>
    <p:extLst>
      <p:ext uri="{BB962C8B-B14F-4D97-AF65-F5344CB8AC3E}">
        <p14:creationId xmlns:p14="http://schemas.microsoft.com/office/powerpoint/2010/main" val="83519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a:t>CEIS101</a:t>
            </a:r>
            <a:br>
              <a:rPr lang="en-US"/>
            </a:br>
            <a:r>
              <a:rPr lang="en-US"/>
              <a:t>Module 2</a:t>
            </a: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Circuit Simulation in Tinkercad </a:t>
            </a:r>
          </a:p>
        </p:txBody>
      </p:sp>
    </p:spTree>
    <p:extLst>
      <p:ext uri="{BB962C8B-B14F-4D97-AF65-F5344CB8AC3E}">
        <p14:creationId xmlns:p14="http://schemas.microsoft.com/office/powerpoint/2010/main" val="73752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6756766" cy="773723"/>
          </a:xfrm>
        </p:spPr>
        <p:txBody>
          <a:bodyPr>
            <a:normAutofit/>
          </a:bodyPr>
          <a:lstStyle/>
          <a:p>
            <a:r>
              <a:rPr lang="en-US" sz="4400"/>
              <a:t>Circuit (screenshot)</a:t>
            </a:r>
            <a:endParaRPr lang="en-US" sz="4400" dirty="0"/>
          </a:p>
        </p:txBody>
      </p:sp>
      <p:pic>
        <p:nvPicPr>
          <p:cNvPr id="4" name="Picture Placeholder 3" descr="A screenshot of a computer">
            <a:extLst>
              <a:ext uri="{FF2B5EF4-FFF2-40B4-BE49-F238E27FC236}">
                <a16:creationId xmlns:a16="http://schemas.microsoft.com/office/drawing/2014/main" id="{6D78F0DE-F472-827F-0B56-C5118402647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10" r="1410"/>
          <a:stretch>
            <a:fillRect/>
          </a:stretch>
        </p:blipFill>
        <p:spPr>
          <a:xfrm>
            <a:off x="1045893" y="1330325"/>
            <a:ext cx="10100214" cy="4809029"/>
          </a:xfrm>
        </p:spPr>
      </p:pic>
    </p:spTree>
    <p:extLst>
      <p:ext uri="{BB962C8B-B14F-4D97-AF65-F5344CB8AC3E}">
        <p14:creationId xmlns:p14="http://schemas.microsoft.com/office/powerpoint/2010/main" val="261230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4343400" cy="773723"/>
          </a:xfrm>
        </p:spPr>
        <p:txBody>
          <a:bodyPr>
            <a:normAutofit/>
          </a:bodyPr>
          <a:lstStyle/>
          <a:p>
            <a:r>
              <a:rPr lang="en-US" sz="4400" dirty="0"/>
              <a:t>Code (screenshot)</a:t>
            </a:r>
          </a:p>
        </p:txBody>
      </p:sp>
      <p:pic>
        <p:nvPicPr>
          <p:cNvPr id="4" name="Picture Placeholder 3" descr="A screenshot of a computer&#10;&#10;Description automatically generated">
            <a:extLst>
              <a:ext uri="{FF2B5EF4-FFF2-40B4-BE49-F238E27FC236}">
                <a16:creationId xmlns:a16="http://schemas.microsoft.com/office/drawing/2014/main" id="{0D2CDE02-CF81-FF7B-B7CF-D15820161A5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38" r="1338"/>
          <a:stretch>
            <a:fillRect/>
          </a:stretch>
        </p:blipFill>
        <p:spPr>
          <a:xfrm>
            <a:off x="1140005" y="1321699"/>
            <a:ext cx="9781037" cy="4657059"/>
          </a:xfrm>
        </p:spPr>
      </p:pic>
    </p:spTree>
    <p:extLst>
      <p:ext uri="{BB962C8B-B14F-4D97-AF65-F5344CB8AC3E}">
        <p14:creationId xmlns:p14="http://schemas.microsoft.com/office/powerpoint/2010/main" val="18573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Inventory of Parts, Circuit Building, and Displaying Messages</a:t>
            </a:r>
          </a:p>
        </p:txBody>
      </p:sp>
    </p:spTree>
    <p:extLst>
      <p:ext uri="{BB962C8B-B14F-4D97-AF65-F5344CB8AC3E}">
        <p14:creationId xmlns:p14="http://schemas.microsoft.com/office/powerpoint/2010/main" val="188912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7" name="Picture 66">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8" name="Rectangle 67">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9" name="Picture 68">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0" name="Picture 69">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2" name="Straight Connector 71">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29140" y="972766"/>
            <a:ext cx="2835464" cy="1254868"/>
          </a:xfrm>
        </p:spPr>
        <p:txBody>
          <a:bodyPr vert="horz" lIns="91440" tIns="45720" rIns="91440" bIns="45720" rtlCol="0" anchor="b">
            <a:normAutofit/>
          </a:bodyPr>
          <a:lstStyle/>
          <a:p>
            <a:pPr>
              <a:lnSpc>
                <a:spcPct val="90000"/>
              </a:lnSpc>
            </a:pPr>
            <a:r>
              <a:rPr lang="en-US" sz="2400">
                <a:solidFill>
                  <a:srgbClr val="262626"/>
                </a:solidFill>
              </a:rPr>
              <a:t>Organization of Project Components (picture)</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929141" y="2430471"/>
            <a:ext cx="2835464" cy="3552039"/>
          </a:xfrm>
        </p:spPr>
        <p:txBody>
          <a:bodyPr vert="horz" lIns="91440" tIns="45720" rIns="91440" bIns="45720" rtlCol="0" anchor="t">
            <a:normAutofit/>
          </a:bodyPr>
          <a:lstStyle/>
          <a:p>
            <a:r>
              <a:rPr lang="en-US" sz="1800">
                <a:solidFill>
                  <a:srgbClr val="262626"/>
                </a:solidFill>
              </a:rPr>
              <a:t>Arduino Uno</a:t>
            </a:r>
          </a:p>
          <a:p>
            <a:r>
              <a:rPr lang="en-US" sz="1800">
                <a:solidFill>
                  <a:srgbClr val="262626"/>
                </a:solidFill>
              </a:rPr>
              <a:t>Breadboard</a:t>
            </a:r>
          </a:p>
          <a:p>
            <a:r>
              <a:rPr lang="en-US" sz="1800">
                <a:solidFill>
                  <a:srgbClr val="262626"/>
                </a:solidFill>
              </a:rPr>
              <a:t>Resistor 10kΩ</a:t>
            </a:r>
          </a:p>
          <a:p>
            <a:r>
              <a:rPr lang="en-US" sz="1800">
                <a:solidFill>
                  <a:srgbClr val="262626"/>
                </a:solidFill>
              </a:rPr>
              <a:t>LEDs</a:t>
            </a:r>
          </a:p>
          <a:p>
            <a:r>
              <a:rPr lang="en-US" sz="1800">
                <a:solidFill>
                  <a:srgbClr val="262626"/>
                </a:solidFill>
              </a:rPr>
              <a:t>Ultrasonic Sensor </a:t>
            </a:r>
          </a:p>
          <a:p>
            <a:r>
              <a:rPr lang="en-US" sz="1800">
                <a:solidFill>
                  <a:srgbClr val="262626"/>
                </a:solidFill>
              </a:rPr>
              <a:t>Piezo</a:t>
            </a:r>
          </a:p>
          <a:p>
            <a:r>
              <a:rPr lang="en-US" sz="1800">
                <a:solidFill>
                  <a:srgbClr val="262626"/>
                </a:solidFill>
              </a:rPr>
              <a:t>Photoresistor</a:t>
            </a:r>
          </a:p>
        </p:txBody>
      </p:sp>
      <p:sp useBgFill="1">
        <p:nvSpPr>
          <p:cNvPr id="80" name="Rectangle 79">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omputer screen shot of a computer&#10;&#10;Description automatically generated">
            <a:extLst>
              <a:ext uri="{FF2B5EF4-FFF2-40B4-BE49-F238E27FC236}">
                <a16:creationId xmlns:a16="http://schemas.microsoft.com/office/drawing/2014/main" id="{C0094B00-E23D-FBDE-2987-FEEE9C3C436F}"/>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904541" y="1567958"/>
            <a:ext cx="7162409" cy="3778171"/>
          </a:xfrm>
          <a:prstGeom prst="rect">
            <a:avLst/>
          </a:prstGeom>
        </p:spPr>
      </p:pic>
    </p:spTree>
    <p:extLst>
      <p:ext uri="{BB962C8B-B14F-4D97-AF65-F5344CB8AC3E}">
        <p14:creationId xmlns:p14="http://schemas.microsoft.com/office/powerpoint/2010/main" val="13992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2" y="844110"/>
            <a:ext cx="9601196" cy="1303867"/>
          </a:xfrm>
        </p:spPr>
        <p:txBody>
          <a:bodyPr>
            <a:normAutofit/>
          </a:bodyPr>
          <a:lstStyle/>
          <a:p>
            <a:r>
              <a:rPr lang="en-US" sz="4400" dirty="0"/>
              <a:t>Circuit with red LED on (picture)</a:t>
            </a:r>
          </a:p>
        </p:txBody>
      </p:sp>
      <p:pic>
        <p:nvPicPr>
          <p:cNvPr id="5" name="Content Placeholder 4" descr="A computer screen shot of a computer">
            <a:extLst>
              <a:ext uri="{FF2B5EF4-FFF2-40B4-BE49-F238E27FC236}">
                <a16:creationId xmlns:a16="http://schemas.microsoft.com/office/drawing/2014/main" id="{E4183D74-B17F-7194-0BEA-E55E57E7DE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24"/>
          <a:stretch/>
        </p:blipFill>
        <p:spPr>
          <a:xfrm>
            <a:off x="2375172" y="2067331"/>
            <a:ext cx="7107245" cy="3642806"/>
          </a:xfrm>
        </p:spPr>
      </p:pic>
    </p:spTree>
    <p:extLst>
      <p:ext uri="{BB962C8B-B14F-4D97-AF65-F5344CB8AC3E}">
        <p14:creationId xmlns:p14="http://schemas.microsoft.com/office/powerpoint/2010/main" val="343247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2" y="700032"/>
            <a:ext cx="9601196" cy="1303867"/>
          </a:xfrm>
        </p:spPr>
        <p:txBody>
          <a:bodyPr>
            <a:normAutofit/>
          </a:bodyPr>
          <a:lstStyle/>
          <a:p>
            <a:r>
              <a:rPr lang="en-US" sz="4400" dirty="0"/>
              <a:t>Serial Monitor (screenshot)</a:t>
            </a:r>
          </a:p>
        </p:txBody>
      </p:sp>
      <p:pic>
        <p:nvPicPr>
          <p:cNvPr id="5" name="Content Placeholder 4" descr="A computer screen shot of a computer">
            <a:extLst>
              <a:ext uri="{FF2B5EF4-FFF2-40B4-BE49-F238E27FC236}">
                <a16:creationId xmlns:a16="http://schemas.microsoft.com/office/drawing/2014/main" id="{A922B6C3-70DF-7D52-520F-DD06768A8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1192" y="2003899"/>
            <a:ext cx="7792987" cy="4017522"/>
          </a:xfrm>
        </p:spPr>
      </p:pic>
    </p:spTree>
    <p:extLst>
      <p:ext uri="{BB962C8B-B14F-4D97-AF65-F5344CB8AC3E}">
        <p14:creationId xmlns:p14="http://schemas.microsoft.com/office/powerpoint/2010/main" val="15217749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12170</TotalTime>
  <Words>646</Words>
  <Application>Microsoft Office PowerPoint</Application>
  <PresentationFormat>Widescreen</PresentationFormat>
  <Paragraphs>54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Garamond</vt:lpstr>
      <vt:lpstr>Google Sans</vt:lpstr>
      <vt:lpstr>Times New Roman</vt:lpstr>
      <vt:lpstr>Organic</vt:lpstr>
      <vt:lpstr>Final Course Project</vt:lpstr>
      <vt:lpstr>Introduction</vt:lpstr>
      <vt:lpstr>CEIS101 Module 2</vt:lpstr>
      <vt:lpstr>Circuit (screenshot)</vt:lpstr>
      <vt:lpstr>Code (screenshot)</vt:lpstr>
      <vt:lpstr>CEIS101 Module 3</vt:lpstr>
      <vt:lpstr>Organization of Project Components (picture)</vt:lpstr>
      <vt:lpstr>Circuit with red LED on (picture)</vt:lpstr>
      <vt:lpstr>Serial Monitor (screenshot)</vt:lpstr>
      <vt:lpstr>CEIS101 Module 4</vt:lpstr>
      <vt:lpstr>Circuit of door closed with Green LED ON (picture)</vt:lpstr>
      <vt:lpstr>Circuit of door open with Green LED OFF (picture)</vt:lpstr>
      <vt:lpstr>Arduino Code (screenshot)</vt:lpstr>
      <vt:lpstr>Serial Monitor (screenshot)</vt:lpstr>
      <vt:lpstr>CEIS101 Module 5</vt:lpstr>
      <vt:lpstr>Circuit with green LED on (picture)</vt:lpstr>
      <vt:lpstr>Circuit with yellow LED on (picture)</vt:lpstr>
      <vt:lpstr>Circuit with red LED on (picture)</vt:lpstr>
      <vt:lpstr>Arduino Code (screenshot)</vt:lpstr>
      <vt:lpstr>Plot of data (graph from Excel)</vt:lpstr>
      <vt:lpstr>CEIS101 Module 6</vt:lpstr>
      <vt:lpstr>Circuit with automated LED off (picture)</vt:lpstr>
      <vt:lpstr>Circuit with automated LED on (picture)</vt:lpstr>
      <vt:lpstr>Arduino Code (screenshot)</vt:lpstr>
      <vt:lpstr>Serial Monitor (screenshot)</vt:lpstr>
      <vt:lpstr>Challenges/Lessons Learned </vt:lpstr>
      <vt:lpstr>Career Skills</vt:lpstr>
      <vt:lpstr>Conclusion</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Gailey, Brandy</cp:lastModifiedBy>
  <cp:revision>15</cp:revision>
  <dcterms:created xsi:type="dcterms:W3CDTF">2022-05-26T18:48:27Z</dcterms:created>
  <dcterms:modified xsi:type="dcterms:W3CDTF">2024-12-21T04:50:08Z</dcterms:modified>
  <cp:category>CEIS</cp:category>
</cp:coreProperties>
</file>