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 id="2147483648" r:id="rId2"/>
    <p:sldMasterId id="2147483723" r:id="rId3"/>
  </p:sldMasterIdLst>
  <p:sldIdLst>
    <p:sldId id="256" r:id="rId4"/>
    <p:sldId id="285" r:id="rId5"/>
    <p:sldId id="257" r:id="rId6"/>
    <p:sldId id="259" r:id="rId7"/>
    <p:sldId id="260" r:id="rId8"/>
    <p:sldId id="261" r:id="rId9"/>
    <p:sldId id="263" r:id="rId10"/>
    <p:sldId id="264" r:id="rId11"/>
    <p:sldId id="265" r:id="rId12"/>
    <p:sldId id="267" r:id="rId13"/>
    <p:sldId id="268" r:id="rId14"/>
    <p:sldId id="269" r:id="rId15"/>
    <p:sldId id="270" r:id="rId16"/>
    <p:sldId id="271" r:id="rId17"/>
    <p:sldId id="273" r:id="rId18"/>
    <p:sldId id="274" r:id="rId19"/>
    <p:sldId id="275" r:id="rId20"/>
    <p:sldId id="277" r:id="rId21"/>
    <p:sldId id="278" r:id="rId22"/>
    <p:sldId id="279" r:id="rId23"/>
    <p:sldId id="280" r:id="rId24"/>
    <p:sldId id="281" r:id="rId25"/>
    <p:sldId id="283" r:id="rId26"/>
    <p:sldId id="282" r:id="rId27"/>
    <p:sldId id="284"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640080" y="1371599"/>
            <a:ext cx="6675120" cy="2951825"/>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640080" y="4584879"/>
            <a:ext cx="667512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6444479B-705B-4489-957E-7E8A228BDFA0}" type="datetime1">
              <a:rPr lang="en-US" smtClean="0"/>
              <a:t>8/30/2025</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471360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C07B66AD-7C08-490A-ADA4-B47E10FB2407}" type="datetime1">
              <a:rPr lang="en-US" smtClean="0"/>
              <a:t>8/30/2025</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778163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CB3635-47E1-90D8-B693-DA85A66B3831}"/>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209219" y="640079"/>
            <a:ext cx="1811773" cy="5536884"/>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640080" y="640080"/>
            <a:ext cx="8412422" cy="55368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05B95027-4255-49E7-9841-CD21BCC99996}" type="datetime1">
              <a:rPr lang="en-US" smtClean="0"/>
              <a:t>8/30/2025</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3230604F-219C-2DEE-830E-27274CC2FE19}"/>
              </a:ext>
              <a:ext uri="{C183D7F6-B498-43B3-948B-1728B52AA6E4}">
                <adec:decorative xmlns:adec="http://schemas.microsoft.com/office/drawing/2017/decorative" val="1"/>
              </a:ext>
            </a:extLst>
          </p:cNvPr>
          <p:cNvCxnSpPr>
            <a:cxnSpLocks/>
          </p:cNvCxnSpPr>
          <p:nvPr/>
        </p:nvCxnSpPr>
        <p:spPr>
          <a:xfrm rot="5400000">
            <a:off x="10872154" y="1192438"/>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50536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19E593C-9166-4B72-AE94-8BA707DA0663}" type="datetimeFigureOut">
              <a:rPr lang="en-US" smtClean="0"/>
              <a:pPr/>
              <a:t>8/30/2025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E593C-9166-4B72-AE94-8BA707DA0663}" type="datetimeFigureOut">
              <a:rPr lang="en-US" smtClean="0"/>
              <a:pPr/>
              <a:t>8/30/2025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9E593C-9166-4B72-AE94-8BA707DA0663}" type="datetimeFigureOut">
              <a:rPr lang="en-US" smtClean="0"/>
              <a:pPr/>
              <a:t>8/30/2025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9E593C-9166-4B72-AE94-8BA707DA0663}" type="datetimeFigureOut">
              <a:rPr lang="en-US" smtClean="0"/>
              <a:pPr/>
              <a:t>8/30/2025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447F04-5B4A-4B3A-B7B2-0498BAC8F13C}"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9E593C-9166-4B72-AE94-8BA707DA0663}" type="datetimeFigureOut">
              <a:rPr lang="en-US" smtClean="0"/>
              <a:pPr/>
              <a:t>8/30/2025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447F04-5B4A-4B3A-B7B2-0498BAC8F13C}"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19E593C-9166-4B72-AE94-8BA707DA0663}" type="datetimeFigureOut">
              <a:rPr lang="en-US" smtClean="0"/>
              <a:pPr/>
              <a:t>8/30/2025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447F04-5B4A-4B3A-B7B2-0498BAC8F13C}"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9E593C-9166-4B72-AE94-8BA707DA0663}" type="datetimeFigureOut">
              <a:rPr lang="en-US" smtClean="0"/>
              <a:pPr/>
              <a:t>8/30/2025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447F04-5B4A-4B3A-B7B2-0498BAC8F13C}"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E593C-9166-4B72-AE94-8BA707DA0663}" type="datetimeFigureOut">
              <a:rPr lang="en-US" smtClean="0"/>
              <a:pPr/>
              <a:t>8/30/2025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447F04-5B4A-4B3A-B7B2-0498BAC8F13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9F89F774-3FA6-43B8-9241-99959C8FD463}" type="datetime1">
              <a:rPr lang="en-US" smtClean="0"/>
              <a:t>8/30/2025</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8360985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E593C-9166-4B72-AE94-8BA707DA0663}" type="datetimeFigureOut">
              <a:rPr lang="en-US" smtClean="0"/>
              <a:pPr/>
              <a:t>8/30/2025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447F04-5B4A-4B3A-B7B2-0498BAC8F13C}"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E593C-9166-4B72-AE94-8BA707DA0663}" type="datetimeFigureOut">
              <a:rPr lang="en-US" smtClean="0"/>
              <a:pPr/>
              <a:t>8/30/2025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E593C-9166-4B72-AE94-8BA707DA0663}" type="datetimeFigureOut">
              <a:rPr lang="en-US" smtClean="0"/>
              <a:pPr/>
              <a:t>8/30/2025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A40497F-1AE2-4218-A158-F987F3E9FC0B}" type="datetime1">
              <a:rPr lang="en-US" smtClean="0"/>
              <a:t>8/30/2025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8BD33C-5576-4B88-AF6F-E8B4312B14B7}" type="datetime1">
              <a:rPr lang="en-US" smtClean="0"/>
              <a:t>8/30/2025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95D84F-B650-44EF-88DF-C423EF88B9AC}" type="datetime1">
              <a:rPr lang="en-US" smtClean="0"/>
              <a:t>8/30/2025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91E83FE-50D8-4741-B1DF-EBF829412D50}" type="datetime1">
              <a:rPr lang="en-US" smtClean="0"/>
              <a:t>8/30/2025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447F04-5B4A-4B3A-B7B2-0498BAC8F13C}"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04DAE9F-91FB-4A9D-8704-0CBB73465642}" type="datetime1">
              <a:rPr lang="en-US" smtClean="0"/>
              <a:t>8/30/2025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447F04-5B4A-4B3A-B7B2-0498BAC8F13C}"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6B5C4F-0F2E-4472-8303-02A0714D7E4F}" type="datetime1">
              <a:rPr lang="en-US" smtClean="0"/>
              <a:t>8/30/2025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447F04-5B4A-4B3A-B7B2-0498BAC8F13C}"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4A980D-D725-4A86-AFE9-3F3D3D43A4EF}" type="datetime1">
              <a:rPr lang="en-US" smtClean="0"/>
              <a:t>8/30/2025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447F04-5B4A-4B3A-B7B2-0498BAC8F13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1BB59B6-79B9-97F5-AC3B-DF65899D39D8}"/>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640080" y="1291366"/>
            <a:ext cx="9214884" cy="3159974"/>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640080" y="5018567"/>
            <a:ext cx="7907079" cy="107388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F9504452-5DCC-4FE2-A5C9-8A5EF6714D65}" type="datetime1">
              <a:rPr lang="en-US" smtClean="0"/>
              <a:t>8/30/2025</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FF05EAE5-4812-F718-6D75-9627884180BF}"/>
              </a:ext>
              <a:ext uri="{C183D7F6-B498-43B3-948B-1728B52AA6E4}">
                <adec:decorative xmlns:adec="http://schemas.microsoft.com/office/drawing/2017/decorative" val="1"/>
              </a:ext>
            </a:extLst>
          </p:cNvPr>
          <p:cNvCxnSpPr>
            <a:cxnSpLocks/>
          </p:cNvCxnSpPr>
          <p:nvPr/>
        </p:nvCxnSpPr>
        <p:spPr>
          <a:xfrm>
            <a:off x="716281" y="4715234"/>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36212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180053-61EB-4FC8-B932-2E0230E853E0}" type="datetime1">
              <a:rPr lang="en-US" smtClean="0"/>
              <a:t>8/30/2025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447F04-5B4A-4B3A-B7B2-0498BAC8F13C}"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C13E0D-7825-40B2-A898-BDEDF1B2A44A}" type="datetime1">
              <a:rPr lang="en-US" smtClean="0"/>
              <a:t>8/30/2025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447F04-5B4A-4B3A-B7B2-0498BAC8F13C}"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9094FA-D3F3-4166-91AA-33496D1BBFC3}" type="datetime1">
              <a:rPr lang="en-US" smtClean="0"/>
              <a:t>8/30/2025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38932F-11EA-4A11-9442-13716D083920}" type="datetime1">
              <a:rPr lang="en-US" smtClean="0"/>
              <a:t>8/30/2025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640080"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318928"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E579ABC2-0180-4F3A-A895-A85BC724D472}" type="datetime1">
              <a:rPr lang="en-US" smtClean="0"/>
              <a:t>8/30/2025</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251193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640079" y="1371599"/>
            <a:ext cx="10890929"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640079"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640079"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318928"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318928"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6AEEA9BA-4E8F-439E-BEA4-91FBA01E3F5F}" type="datetime1">
              <a:rPr lang="en-US" smtClean="0"/>
              <a:t>8/30/2025</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060466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BE15BF18-0007-481C-AA29-413124BC3EE7}" type="datetime1">
              <a:rPr lang="en-US" smtClean="0"/>
              <a:t>8/30/2025</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628381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149F9F0F-FB8C-5565-247C-BDCC156B5CAF}"/>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09BE9870-3748-43AD-B547-02A075CB4A1D}" type="datetime1">
              <a:rPr lang="en-US" smtClean="0"/>
              <a:t>8/30/2025</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860458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4936519" y="1031001"/>
            <a:ext cx="6594490" cy="516636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640080" y="2972168"/>
            <a:ext cx="3859397" cy="32268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558E7897-33C5-4F1A-9307-D068E37F3DC7}" type="datetime1">
              <a:rPr lang="en-US" smtClean="0"/>
              <a:t>8/30/2025</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819319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4937760" y="1033271"/>
            <a:ext cx="6592824" cy="5166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640080" y="2972167"/>
            <a:ext cx="3859397" cy="32268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82E171BA-CC09-47C8-A6DF-F5C5CB59CEEC}" type="datetime1">
              <a:rPr lang="en-US" smtClean="0"/>
              <a:t>8/30/2025</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205191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640079" y="1371601"/>
            <a:ext cx="10890929" cy="10972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640080" y="2633472"/>
            <a:ext cx="10890928" cy="35661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640080"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7DA38F49-B3E2-4BF0-BEC7-C30D34ABBB8D}" type="datetime1">
              <a:rPr lang="en-US" smtClean="0"/>
              <a:t>8/30/2025</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12960-6E85-460F-B6E3-5B82CB31AF3D}" type="slidenum">
              <a:rPr lang="en-US" smtClean="0"/>
              <a:t>‹#›</a:t>
            </a:fld>
            <a:endParaRPr lang="en-US"/>
          </a:p>
        </p:txBody>
      </p:sp>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p:cNvCxnSpPr>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4842969"/>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15" r:id="rId6"/>
    <p:sldLayoutId id="2147483711" r:id="rId7"/>
    <p:sldLayoutId id="2147483712" r:id="rId8"/>
    <p:sldLayoutId id="2147483713" r:id="rId9"/>
    <p:sldLayoutId id="2147483714" r:id="rId10"/>
    <p:sldLayoutId id="2147483716" r:id="rId11"/>
  </p:sldLayoutIdLst>
  <p:hf sldNum="0" hdr="0" ftr="0" dt="0"/>
  <p:txStyles>
    <p:title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9E593C-9166-4B72-AE94-8BA707DA0663}" type="datetimeFigureOut">
              <a:rPr lang="en-US" smtClean="0"/>
              <a:pPr/>
              <a:t>8/30/2025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447F04-5B4A-4B3A-B7B2-0498BAC8F13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75C277-E5EB-43CE-B97B-370A64109E4E}" type="datetime1">
              <a:rPr lang="en-US" smtClean="0"/>
              <a:t>8/30/2025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447F04-5B4A-4B3A-B7B2-0498BAC8F13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package" Target="../embeddings/Microsoft_Word_Document.docx"/><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6B9231A-B34B-4A29-A6AC-532E1EE81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Network Technology Background">
            <a:extLst>
              <a:ext uri="{FF2B5EF4-FFF2-40B4-BE49-F238E27FC236}">
                <a16:creationId xmlns:a16="http://schemas.microsoft.com/office/drawing/2014/main" id="{82EB2F9A-3414-2B3C-DD0F-025605005A6A}"/>
              </a:ext>
            </a:extLst>
          </p:cNvPr>
          <p:cNvPicPr>
            <a:picLocks noChangeAspect="1"/>
          </p:cNvPicPr>
          <p:nvPr/>
        </p:nvPicPr>
        <p:blipFill>
          <a:blip r:embed="rId2">
            <a:alphaModFix amt="40000"/>
          </a:blip>
          <a:srcRect r="9091" b="12214"/>
          <a:stretch>
            <a:fillRect/>
          </a:stretch>
        </p:blipFill>
        <p:spPr>
          <a:xfrm>
            <a:off x="20" y="152"/>
            <a:ext cx="12191980" cy="6857848"/>
          </a:xfrm>
          <a:prstGeom prst="rect">
            <a:avLst/>
          </a:prstGeom>
        </p:spPr>
      </p:pic>
      <p:sp>
        <p:nvSpPr>
          <p:cNvPr id="2" name="Title 1">
            <a:extLst>
              <a:ext uri="{FF2B5EF4-FFF2-40B4-BE49-F238E27FC236}">
                <a16:creationId xmlns:a16="http://schemas.microsoft.com/office/drawing/2014/main" id="{928275AF-CD5A-A74E-D1F7-FF9A1A39F8E2}"/>
              </a:ext>
            </a:extLst>
          </p:cNvPr>
          <p:cNvSpPr>
            <a:spLocks noGrp="1"/>
          </p:cNvSpPr>
          <p:nvPr>
            <p:ph type="ctrTitle"/>
          </p:nvPr>
        </p:nvSpPr>
        <p:spPr>
          <a:xfrm>
            <a:off x="640080" y="985233"/>
            <a:ext cx="5758628" cy="3355853"/>
          </a:xfrm>
        </p:spPr>
        <p:txBody>
          <a:bodyPr anchor="t">
            <a:normAutofit/>
          </a:bodyPr>
          <a:lstStyle/>
          <a:p>
            <a:r>
              <a:rPr lang="en-US" sz="6000">
                <a:solidFill>
                  <a:srgbClr val="FFFFFF"/>
                </a:solidFill>
              </a:rPr>
              <a:t>SEC285 Final Project</a:t>
            </a:r>
          </a:p>
        </p:txBody>
      </p:sp>
      <p:sp>
        <p:nvSpPr>
          <p:cNvPr id="3" name="Subtitle 2">
            <a:extLst>
              <a:ext uri="{FF2B5EF4-FFF2-40B4-BE49-F238E27FC236}">
                <a16:creationId xmlns:a16="http://schemas.microsoft.com/office/drawing/2014/main" id="{0E9A5E4D-38A0-A951-CE44-D5D5EDB9CD89}"/>
              </a:ext>
            </a:extLst>
          </p:cNvPr>
          <p:cNvSpPr>
            <a:spLocks noGrp="1"/>
          </p:cNvSpPr>
          <p:nvPr>
            <p:ph type="subTitle" idx="1"/>
          </p:nvPr>
        </p:nvSpPr>
        <p:spPr>
          <a:xfrm>
            <a:off x="640080" y="5251621"/>
            <a:ext cx="4439920" cy="1104721"/>
          </a:xfrm>
        </p:spPr>
        <p:txBody>
          <a:bodyPr anchor="t">
            <a:normAutofit/>
          </a:bodyPr>
          <a:lstStyle/>
          <a:p>
            <a:r>
              <a:rPr lang="en-US" dirty="0">
                <a:solidFill>
                  <a:srgbClr val="FFFFFF"/>
                </a:solidFill>
              </a:rPr>
              <a:t>Brandy Gailey</a:t>
            </a:r>
          </a:p>
        </p:txBody>
      </p:sp>
      <p:cxnSp>
        <p:nvCxnSpPr>
          <p:cNvPr id="18" name="Straight Connector 17">
            <a:extLst>
              <a:ext uri="{FF2B5EF4-FFF2-40B4-BE49-F238E27FC236}">
                <a16:creationId xmlns:a16="http://schemas.microsoft.com/office/drawing/2014/main" id="{F0CE0765-E93C-4D37-9D5F-D464EFB10F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4954368"/>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641804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62F1FD27-E00B-1C92-0F82-C53A2BBEB28A}"/>
              </a:ext>
            </a:extLst>
          </p:cNvPr>
          <p:cNvSpPr>
            <a:spLocks noGrp="1"/>
          </p:cNvSpPr>
          <p:nvPr>
            <p:ph idx="4294967295"/>
          </p:nvPr>
        </p:nvSpPr>
        <p:spPr>
          <a:xfrm>
            <a:off x="1144923" y="2405894"/>
            <a:ext cx="5315189" cy="3535083"/>
          </a:xfrm>
        </p:spPr>
        <p:txBody>
          <a:bodyPr vert="horz" lIns="91440" tIns="45720" rIns="91440" bIns="45720" rtlCol="0" anchor="t">
            <a:normAutofit/>
          </a:bodyPr>
          <a:lstStyle/>
          <a:p>
            <a:pPr indent="-228600">
              <a:lnSpc>
                <a:spcPct val="90000"/>
              </a:lnSpc>
            </a:pPr>
            <a:r>
              <a:rPr lang="en-US" sz="1000">
                <a:effectLst/>
              </a:rPr>
              <a:t>Overview: </a:t>
            </a:r>
          </a:p>
          <a:p>
            <a:pPr marL="0" indent="-228600">
              <a:lnSpc>
                <a:spcPct val="90000"/>
              </a:lnSpc>
            </a:pPr>
            <a:r>
              <a:rPr lang="en-US" sz="1000">
                <a:effectLst/>
              </a:rPr>
              <a:t>Tablets, smartphones, and laptops are essential in modern business for mobility, remote work, and resource access. Laptops are preferred for their power and enterprise software. Smartphones are used for email, messaging, and two-factor authentication, while tablets are popular in healthcare, retail, and field services for quick data entry and presentations. However, these devices pose security risks: smartphones and tablets connected to public Wi-Fi are vulnerable to man-in-the-middle attacks, malicious apps, phishing, and data leakage. Laptops face ransomware, malware, data theft, especially with weak security. Device loss or theft risks unauthorized data access. BYOD policies add security challenges, as personal devices may lack proper encryption, updates, and enterprise controls.</a:t>
            </a:r>
            <a:br>
              <a:rPr lang="en-US" sz="1000">
                <a:effectLst/>
              </a:rPr>
            </a:br>
            <a:br>
              <a:rPr lang="en-US" sz="1000">
                <a:effectLst/>
              </a:rPr>
            </a:br>
            <a:endParaRPr lang="en-US" sz="1000">
              <a:effectLst/>
            </a:endParaRPr>
          </a:p>
          <a:p>
            <a:pPr marL="0" indent="-228600">
              <a:lnSpc>
                <a:spcPct val="90000"/>
              </a:lnSpc>
            </a:pPr>
            <a:endParaRPr lang="en-US" sz="1000"/>
          </a:p>
          <a:p>
            <a:pPr marL="0" indent="-228600">
              <a:lnSpc>
                <a:spcPct val="90000"/>
              </a:lnSpc>
            </a:pPr>
            <a:endParaRPr lang="en-US" sz="1000"/>
          </a:p>
          <a:p>
            <a:pPr marL="0" indent="-228600">
              <a:lnSpc>
                <a:spcPct val="90000"/>
              </a:lnSpc>
            </a:pPr>
            <a:endParaRPr lang="en-US" sz="1000"/>
          </a:p>
          <a:p>
            <a:pPr marL="0" indent="-228600">
              <a:lnSpc>
                <a:spcPct val="90000"/>
              </a:lnSpc>
            </a:pPr>
            <a:endParaRPr lang="en-US" sz="1000"/>
          </a:p>
          <a:p>
            <a:pPr marL="0" indent="-228600">
              <a:lnSpc>
                <a:spcPct val="90000"/>
              </a:lnSpc>
            </a:pPr>
            <a:endParaRPr lang="en-US" sz="1000"/>
          </a:p>
          <a:p>
            <a:pPr marL="0" indent="-228600">
              <a:lnSpc>
                <a:spcPct val="90000"/>
              </a:lnSpc>
            </a:pPr>
            <a:r>
              <a:rPr lang="en-US" sz="1000"/>
              <a:t>2. Purpose:  </a:t>
            </a:r>
          </a:p>
          <a:p>
            <a:pPr marL="0" indent="-228600">
              <a:lnSpc>
                <a:spcPct val="90000"/>
              </a:lnSpc>
            </a:pPr>
            <a:r>
              <a:rPr lang="en-US" sz="1000" spc="5">
                <a:effectLst/>
              </a:rPr>
              <a:t>The timely discovery of vulnerabilities in BYOD devices helps reduce the attack surface by preventing insecure or compromised devices from accessing corporate resources. Identifying and addressing these risks early stops attackers from exploiting outdated software, weak credentials, or unpatched systems, thereby protecting the confidentiality, integrity, and availability of organizational data.</a:t>
            </a:r>
            <a:endParaRPr lang="en-US" sz="1000"/>
          </a:p>
        </p:txBody>
      </p:sp>
      <p:sp>
        <p:nvSpPr>
          <p:cNvPr id="25" name="Rectangle 24">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Topview of mint green workspace with laptop, coffee, notebook, pen, glasses, and mouse">
            <a:extLst>
              <a:ext uri="{FF2B5EF4-FFF2-40B4-BE49-F238E27FC236}">
                <a16:creationId xmlns:a16="http://schemas.microsoft.com/office/drawing/2014/main" id="{C58A56CD-85B2-D79F-5435-3A7F78975719}"/>
              </a:ext>
            </a:extLst>
          </p:cNvPr>
          <p:cNvPicPr>
            <a:picLocks noChangeAspect="1"/>
          </p:cNvPicPr>
          <p:nvPr/>
        </p:nvPicPr>
        <p:blipFill>
          <a:blip r:embed="rId2"/>
          <a:srcRect r="40599" b="-2"/>
          <a:stretch>
            <a:fillRect/>
          </a:stretch>
        </p:blipFill>
        <p:spPr>
          <a:xfrm>
            <a:off x="7075967" y="1101650"/>
            <a:ext cx="4170530" cy="4686593"/>
          </a:xfrm>
          <a:prstGeom prst="rect">
            <a:avLst/>
          </a:prstGeom>
        </p:spPr>
      </p:pic>
    </p:spTree>
    <p:extLst>
      <p:ext uri="{BB962C8B-B14F-4D97-AF65-F5344CB8AC3E}">
        <p14:creationId xmlns:p14="http://schemas.microsoft.com/office/powerpoint/2010/main" val="4142817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62F1FD27-E00B-1C92-0F82-C53A2BBEB28A}"/>
              </a:ext>
            </a:extLst>
          </p:cNvPr>
          <p:cNvSpPr>
            <a:spLocks noGrp="1"/>
          </p:cNvSpPr>
          <p:nvPr>
            <p:ph idx="4294967295"/>
          </p:nvPr>
        </p:nvSpPr>
        <p:spPr>
          <a:xfrm>
            <a:off x="4810259" y="649480"/>
            <a:ext cx="6555347" cy="5546047"/>
          </a:xfrm>
        </p:spPr>
        <p:txBody>
          <a:bodyPr vert="horz" lIns="91440" tIns="45720" rIns="91440" bIns="45720" rtlCol="0" anchor="ctr">
            <a:normAutofit/>
          </a:bodyPr>
          <a:lstStyle/>
          <a:p>
            <a:pPr marL="0" indent="-228600">
              <a:lnSpc>
                <a:spcPct val="90000"/>
              </a:lnSpc>
            </a:pPr>
            <a:r>
              <a:rPr lang="en-US" sz="1600">
                <a:effectLst/>
              </a:rPr>
              <a:t>3. Scope: </a:t>
            </a:r>
          </a:p>
          <a:p>
            <a:pPr marL="0" indent="-228600">
              <a:lnSpc>
                <a:spcPct val="90000"/>
              </a:lnSpc>
            </a:pPr>
            <a:r>
              <a:rPr lang="en-US" sz="1600">
                <a:effectLst/>
              </a:rPr>
              <a:t>This policy applies to employees, contractors, and temporary staff wanting to connect personal devices like smartphones, tablets, and laptops to the organization's network. Devices need formal approval from IT before access. Personal devices can only be used for business activities; personal use must not threaten security or data confidentiality. IT security grants permission and ensures devices comply before connecting to company resources.</a:t>
            </a:r>
            <a:br>
              <a:rPr lang="en-US" sz="1600">
                <a:effectLst/>
              </a:rPr>
            </a:br>
            <a:endParaRPr lang="en-US" sz="1600">
              <a:effectLst/>
            </a:endParaRPr>
          </a:p>
          <a:p>
            <a:pPr marL="0" indent="-228600">
              <a:lnSpc>
                <a:spcPct val="90000"/>
              </a:lnSpc>
            </a:pPr>
            <a:endParaRPr lang="en-US" sz="1600"/>
          </a:p>
          <a:p>
            <a:pPr marL="0" indent="-228600">
              <a:lnSpc>
                <a:spcPct val="90000"/>
              </a:lnSpc>
            </a:pPr>
            <a:endParaRPr lang="en-US" sz="1600"/>
          </a:p>
          <a:p>
            <a:pPr marL="0" indent="-228600">
              <a:lnSpc>
                <a:spcPct val="90000"/>
              </a:lnSpc>
            </a:pPr>
            <a:endParaRPr lang="en-US" sz="1600"/>
          </a:p>
          <a:p>
            <a:pPr marL="0" indent="-228600">
              <a:lnSpc>
                <a:spcPct val="90000"/>
              </a:lnSpc>
            </a:pPr>
            <a:endParaRPr lang="en-US" sz="1600"/>
          </a:p>
          <a:p>
            <a:pPr marL="0" indent="-228600">
              <a:lnSpc>
                <a:spcPct val="90000"/>
              </a:lnSpc>
            </a:pPr>
            <a:endParaRPr lang="en-US" sz="1600"/>
          </a:p>
          <a:p>
            <a:pPr marL="0" indent="-228600">
              <a:lnSpc>
                <a:spcPct val="90000"/>
              </a:lnSpc>
            </a:pPr>
            <a:r>
              <a:rPr lang="en-US" sz="1600"/>
              <a:t>4. Policy:  </a:t>
            </a:r>
          </a:p>
          <a:p>
            <a:pPr marL="0" indent="-228600">
              <a:lnSpc>
                <a:spcPct val="90000"/>
              </a:lnSpc>
            </a:pPr>
            <a:r>
              <a:rPr lang="en-US" sz="1600" spc="5">
                <a:effectLst/>
              </a:rPr>
              <a:t>All BYOD devices must undergo a security assessment before being granted access to ABC Corporation’s network. To be compliant, a device must run an approved operating system with the latest security patches installed, have up-to-date antivirus software with real-time protection enabled, and have a firewall and strong password protection in place. Devices that fail to meet these requirements will be denied network access until they are remediated. The responsibility for remediation lies with the device owner, and IT Security will verify compliance before granting approval for network access.</a:t>
            </a:r>
            <a:endParaRPr lang="en-US" sz="1600"/>
          </a:p>
        </p:txBody>
      </p:sp>
    </p:spTree>
    <p:extLst>
      <p:ext uri="{BB962C8B-B14F-4D97-AF65-F5344CB8AC3E}">
        <p14:creationId xmlns:p14="http://schemas.microsoft.com/office/powerpoint/2010/main" val="310835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62F1FD27-E00B-1C92-0F82-C53A2BBEB28A}"/>
              </a:ext>
            </a:extLst>
          </p:cNvPr>
          <p:cNvSpPr>
            <a:spLocks noGrp="1"/>
          </p:cNvSpPr>
          <p:nvPr>
            <p:ph idx="4294967295"/>
          </p:nvPr>
        </p:nvSpPr>
        <p:spPr>
          <a:xfrm>
            <a:off x="1371599" y="2318197"/>
            <a:ext cx="9724031" cy="3683358"/>
          </a:xfrm>
        </p:spPr>
        <p:txBody>
          <a:bodyPr vert="horz" lIns="91440" tIns="45720" rIns="91440" bIns="45720" rtlCol="0" anchor="ctr">
            <a:normAutofit/>
          </a:bodyPr>
          <a:lstStyle/>
          <a:p>
            <a:pPr marL="0" indent="-228600">
              <a:lnSpc>
                <a:spcPct val="90000"/>
              </a:lnSpc>
            </a:pPr>
            <a:r>
              <a:rPr lang="en-US" sz="1400">
                <a:effectLst/>
              </a:rPr>
              <a:t>5. Policy Compliance: </a:t>
            </a:r>
          </a:p>
          <a:p>
            <a:pPr marL="0" indent="-228600">
              <a:lnSpc>
                <a:spcPct val="90000"/>
              </a:lnSpc>
            </a:pPr>
            <a:r>
              <a:rPr lang="en-US" sz="1400">
                <a:effectLst/>
              </a:rPr>
              <a:t>The Information Security (InfoSec) team will verify compliance with this policy through various methods, including but not limited to periodic walk-throughs, video monitoring, intrusion detection tools, business tool reports, internal and external audits, and feedback to the policy owner. Employees found to have violated this policy may be subject to disciplinary actions up to and including termination of employment.</a:t>
            </a:r>
            <a:endParaRPr lang="en-US" sz="1400"/>
          </a:p>
          <a:p>
            <a:pPr marL="0" indent="-228600">
              <a:lnSpc>
                <a:spcPct val="90000"/>
              </a:lnSpc>
            </a:pPr>
            <a:endParaRPr lang="en-US" sz="1400"/>
          </a:p>
          <a:p>
            <a:pPr marL="0" indent="-228600">
              <a:lnSpc>
                <a:spcPct val="90000"/>
              </a:lnSpc>
            </a:pPr>
            <a:endParaRPr lang="en-US" sz="1400"/>
          </a:p>
          <a:p>
            <a:pPr marL="0" indent="-228600">
              <a:lnSpc>
                <a:spcPct val="90000"/>
              </a:lnSpc>
            </a:pPr>
            <a:endParaRPr lang="en-US" sz="1400"/>
          </a:p>
          <a:p>
            <a:pPr marL="0" indent="-228600">
              <a:lnSpc>
                <a:spcPct val="90000"/>
              </a:lnSpc>
            </a:pPr>
            <a:endParaRPr lang="en-US" sz="1400"/>
          </a:p>
          <a:p>
            <a:pPr marL="0" indent="-228600">
              <a:lnSpc>
                <a:spcPct val="90000"/>
              </a:lnSpc>
            </a:pPr>
            <a:r>
              <a:rPr lang="en-US" sz="1400"/>
              <a:t>6. Related Standards, Policies, and Processes:  </a:t>
            </a:r>
          </a:p>
          <a:p>
            <a:pPr marL="0" marR="0" indent="-228600">
              <a:lnSpc>
                <a:spcPct val="90000"/>
              </a:lnSpc>
              <a:spcAft>
                <a:spcPts val="800"/>
              </a:spcAft>
            </a:pPr>
            <a:r>
              <a:rPr lang="en-US" sz="1400">
                <a:effectLst/>
              </a:rPr>
              <a:t>Relevant standards include HIPAA (Health Insurance Portability and Accountability Act), which mandates the protection of sensitive health information, and PCI-DSS (Payment Card Industry Data Security Standard), which requires secure handling of payment card data. Additionally, this policy complements the organization’s overall Information Security Policy, Acceptable Use Policy, and Incident Response Procedures, ensuring a consistent approach to securing all devices accessing corporate resources. Linking these documents ensures comprehensive coverage of security requirements and helps maintain regulatory compliance.</a:t>
            </a:r>
          </a:p>
          <a:p>
            <a:pPr marL="0" indent="-228600">
              <a:lnSpc>
                <a:spcPct val="90000"/>
              </a:lnSpc>
            </a:pPr>
            <a:r>
              <a:rPr lang="en-US" sz="1400" spc="5">
                <a:effectLst/>
              </a:rPr>
              <a:t>]</a:t>
            </a:r>
            <a:endParaRPr lang="en-US" sz="1400"/>
          </a:p>
        </p:txBody>
      </p:sp>
    </p:spTree>
    <p:extLst>
      <p:ext uri="{BB962C8B-B14F-4D97-AF65-F5344CB8AC3E}">
        <p14:creationId xmlns:p14="http://schemas.microsoft.com/office/powerpoint/2010/main" val="4021142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62F1FD27-E00B-1C92-0F82-C53A2BBEB28A}"/>
              </a:ext>
            </a:extLst>
          </p:cNvPr>
          <p:cNvSpPr>
            <a:spLocks noGrp="1"/>
          </p:cNvSpPr>
          <p:nvPr>
            <p:ph idx="4294967295"/>
          </p:nvPr>
        </p:nvSpPr>
        <p:spPr>
          <a:xfrm>
            <a:off x="1144923" y="2405894"/>
            <a:ext cx="5315189" cy="3535083"/>
          </a:xfrm>
        </p:spPr>
        <p:txBody>
          <a:bodyPr vert="horz" lIns="91440" tIns="45720" rIns="91440" bIns="45720" rtlCol="0" anchor="t">
            <a:normAutofit/>
          </a:bodyPr>
          <a:lstStyle/>
          <a:p>
            <a:pPr marL="0" indent="-228600">
              <a:lnSpc>
                <a:spcPct val="90000"/>
              </a:lnSpc>
            </a:pPr>
            <a:r>
              <a:rPr lang="en-US" sz="1400">
                <a:effectLst/>
              </a:rPr>
              <a:t>7. Definitions and Terms: </a:t>
            </a:r>
          </a:p>
          <a:p>
            <a:pPr marL="0" indent="-228600">
              <a:lnSpc>
                <a:spcPct val="90000"/>
              </a:lnSpc>
            </a:pPr>
            <a:r>
              <a:rPr lang="en-US" sz="1400">
                <a:effectLst/>
              </a:rPr>
              <a:t>BYOD (Bring Your Own Device) is a policy that welcomes employees to use their own devices, like smartphones, tablets, and laptops, to connect to work networks and access resources. Mobile Devices are portable gadgets, including smartphones, tablets, and laptops, that can easily connect to the organization’s network. The CIA Triad highlights the three key principles of information security: Confidentiality, which means keeping data accessible only to those who are authorized; Integrity, which involves ensuring data remains accurate and complete; and Availability, which guarantees reliable access to data and systems whenever needed.</a:t>
            </a:r>
            <a:endParaRPr lang="en-US" sz="1400"/>
          </a:p>
          <a:p>
            <a:pPr marL="0" indent="-228600">
              <a:lnSpc>
                <a:spcPct val="90000"/>
              </a:lnSpc>
            </a:pPr>
            <a:endParaRPr lang="en-US" sz="1400"/>
          </a:p>
          <a:p>
            <a:pPr marL="0" indent="-228600">
              <a:lnSpc>
                <a:spcPct val="90000"/>
              </a:lnSpc>
            </a:pPr>
            <a:endParaRPr lang="en-US" sz="1400"/>
          </a:p>
          <a:p>
            <a:pPr marL="0" indent="-228600">
              <a:lnSpc>
                <a:spcPct val="90000"/>
              </a:lnSpc>
            </a:pPr>
            <a:endParaRPr lang="en-US" sz="1400"/>
          </a:p>
          <a:p>
            <a:pPr marL="0" indent="-228600">
              <a:lnSpc>
                <a:spcPct val="90000"/>
              </a:lnSpc>
            </a:pPr>
            <a:r>
              <a:rPr lang="en-US" sz="1400"/>
              <a:t>8. Revision History:  </a:t>
            </a:r>
          </a:p>
          <a:p>
            <a:pPr marL="0" indent="-228600">
              <a:lnSpc>
                <a:spcPct val="90000"/>
              </a:lnSpc>
            </a:pPr>
            <a:endParaRPr lang="en-US" sz="1400"/>
          </a:p>
        </p:txBody>
      </p:sp>
      <p:sp>
        <p:nvSpPr>
          <p:cNvPr id="12" name="Rectangle 11">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 name="Table 1">
            <a:extLst>
              <a:ext uri="{FF2B5EF4-FFF2-40B4-BE49-F238E27FC236}">
                <a16:creationId xmlns:a16="http://schemas.microsoft.com/office/drawing/2014/main" id="{239C7CA7-9E73-E614-656F-419C54BDE704}"/>
              </a:ext>
            </a:extLst>
          </p:cNvPr>
          <p:cNvGraphicFramePr>
            <a:graphicFrameLocks noGrp="1"/>
          </p:cNvGraphicFramePr>
          <p:nvPr>
            <p:extLst>
              <p:ext uri="{D42A27DB-BD31-4B8C-83A1-F6EECF244321}">
                <p14:modId xmlns:p14="http://schemas.microsoft.com/office/powerpoint/2010/main" val="1897461190"/>
              </p:ext>
            </p:extLst>
          </p:nvPr>
        </p:nvGraphicFramePr>
        <p:xfrm>
          <a:off x="3495601" y="4869974"/>
          <a:ext cx="4170532" cy="1631025"/>
        </p:xfrm>
        <a:graphic>
          <a:graphicData uri="http://schemas.openxmlformats.org/drawingml/2006/table">
            <a:tbl>
              <a:tblPr firstRow="1" firstCol="1" bandRow="1">
                <a:tableStyleId>{5C22544A-7EE6-4342-B048-85BDC9FD1C3A}</a:tableStyleId>
              </a:tblPr>
              <a:tblGrid>
                <a:gridCol w="809151">
                  <a:extLst>
                    <a:ext uri="{9D8B030D-6E8A-4147-A177-3AD203B41FA5}">
                      <a16:colId xmlns:a16="http://schemas.microsoft.com/office/drawing/2014/main" val="2176588474"/>
                    </a:ext>
                  </a:extLst>
                </a:gridCol>
                <a:gridCol w="1175841">
                  <a:extLst>
                    <a:ext uri="{9D8B030D-6E8A-4147-A177-3AD203B41FA5}">
                      <a16:colId xmlns:a16="http://schemas.microsoft.com/office/drawing/2014/main" val="3541782520"/>
                    </a:ext>
                  </a:extLst>
                </a:gridCol>
                <a:gridCol w="2185540">
                  <a:extLst>
                    <a:ext uri="{9D8B030D-6E8A-4147-A177-3AD203B41FA5}">
                      <a16:colId xmlns:a16="http://schemas.microsoft.com/office/drawing/2014/main" val="1302763690"/>
                    </a:ext>
                  </a:extLst>
                </a:gridCol>
              </a:tblGrid>
              <a:tr h="485700">
                <a:tc>
                  <a:txBody>
                    <a:bodyPr/>
                    <a:lstStyle/>
                    <a:p>
                      <a:pPr marL="0" marR="0">
                        <a:lnSpc>
                          <a:spcPct val="115000"/>
                        </a:lnSpc>
                        <a:spcBef>
                          <a:spcPts val="2400"/>
                        </a:spcBef>
                        <a:spcAft>
                          <a:spcPts val="0"/>
                        </a:spcAft>
                      </a:pPr>
                      <a:r>
                        <a:rPr lang="en-US" sz="1300" kern="0">
                          <a:effectLst/>
                        </a:rPr>
                        <a:t>Date of change</a:t>
                      </a:r>
                      <a:endParaRPr lang="en-US" sz="1200" b="1" kern="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5076" marR="75076" marT="0" marB="0"/>
                </a:tc>
                <a:tc>
                  <a:txBody>
                    <a:bodyPr/>
                    <a:lstStyle/>
                    <a:p>
                      <a:pPr marL="0" marR="0">
                        <a:lnSpc>
                          <a:spcPct val="115000"/>
                        </a:lnSpc>
                        <a:spcBef>
                          <a:spcPts val="2400"/>
                        </a:spcBef>
                        <a:spcAft>
                          <a:spcPts val="0"/>
                        </a:spcAft>
                      </a:pPr>
                      <a:r>
                        <a:rPr lang="en-US" sz="1300" kern="0">
                          <a:effectLst/>
                        </a:rPr>
                        <a:t>Responsible</a:t>
                      </a:r>
                      <a:endParaRPr lang="en-US" sz="1200" b="1" kern="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5076" marR="75076" marT="0" marB="0"/>
                </a:tc>
                <a:tc>
                  <a:txBody>
                    <a:bodyPr/>
                    <a:lstStyle/>
                    <a:p>
                      <a:pPr marL="0" marR="0">
                        <a:lnSpc>
                          <a:spcPct val="115000"/>
                        </a:lnSpc>
                        <a:spcBef>
                          <a:spcPts val="2400"/>
                        </a:spcBef>
                        <a:spcAft>
                          <a:spcPts val="0"/>
                        </a:spcAft>
                      </a:pPr>
                      <a:r>
                        <a:rPr lang="en-US" sz="1300" kern="0">
                          <a:effectLst/>
                        </a:rPr>
                        <a:t>Summary of change</a:t>
                      </a:r>
                      <a:endParaRPr lang="en-US" sz="1200" b="1" kern="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5076" marR="75076" marT="0" marB="0"/>
                </a:tc>
                <a:extLst>
                  <a:ext uri="{0D108BD9-81ED-4DB2-BD59-A6C34878D82A}">
                    <a16:rowId xmlns:a16="http://schemas.microsoft.com/office/drawing/2014/main" val="2143435974"/>
                  </a:ext>
                </a:extLst>
              </a:tr>
              <a:tr h="485700">
                <a:tc>
                  <a:txBody>
                    <a:bodyPr/>
                    <a:lstStyle/>
                    <a:p>
                      <a:pPr marL="0" marR="0">
                        <a:lnSpc>
                          <a:spcPct val="115000"/>
                        </a:lnSpc>
                        <a:spcBef>
                          <a:spcPts val="2400"/>
                        </a:spcBef>
                        <a:spcAft>
                          <a:spcPts val="0"/>
                        </a:spcAft>
                      </a:pPr>
                      <a:r>
                        <a:rPr lang="en-US" sz="1300" kern="0">
                          <a:effectLst/>
                        </a:rPr>
                        <a:t>August 2019</a:t>
                      </a:r>
                      <a:endParaRPr lang="en-US" sz="1200" b="1" kern="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5076" marR="75076" marT="0" marB="0"/>
                </a:tc>
                <a:tc>
                  <a:txBody>
                    <a:bodyPr/>
                    <a:lstStyle/>
                    <a:p>
                      <a:pPr marL="0" marR="0">
                        <a:lnSpc>
                          <a:spcPct val="115000"/>
                        </a:lnSpc>
                        <a:spcBef>
                          <a:spcPts val="2400"/>
                        </a:spcBef>
                        <a:spcAft>
                          <a:spcPts val="0"/>
                        </a:spcAft>
                      </a:pPr>
                      <a:r>
                        <a:rPr lang="en-US" sz="1300" kern="0">
                          <a:effectLst/>
                        </a:rPr>
                        <a:t>SANS policy team</a:t>
                      </a:r>
                      <a:endParaRPr lang="en-US" sz="1200" b="1" kern="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5076" marR="75076" marT="0" marB="0"/>
                </a:tc>
                <a:tc>
                  <a:txBody>
                    <a:bodyPr/>
                    <a:lstStyle/>
                    <a:p>
                      <a:pPr marL="0" marR="0">
                        <a:lnSpc>
                          <a:spcPct val="115000"/>
                        </a:lnSpc>
                        <a:spcBef>
                          <a:spcPts val="2400"/>
                        </a:spcBef>
                        <a:spcAft>
                          <a:spcPts val="0"/>
                        </a:spcAft>
                      </a:pPr>
                      <a:r>
                        <a:rPr lang="en-US" sz="1300" kern="0">
                          <a:effectLst/>
                        </a:rPr>
                        <a:t>Updated and converted to new format</a:t>
                      </a:r>
                      <a:endParaRPr lang="en-US" sz="1200" b="1" kern="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5076" marR="75076" marT="0" marB="0"/>
                </a:tc>
                <a:extLst>
                  <a:ext uri="{0D108BD9-81ED-4DB2-BD59-A6C34878D82A}">
                    <a16:rowId xmlns:a16="http://schemas.microsoft.com/office/drawing/2014/main" val="3352184864"/>
                  </a:ext>
                </a:extLst>
              </a:tr>
              <a:tr h="659625">
                <a:tc>
                  <a:txBody>
                    <a:bodyPr/>
                    <a:lstStyle/>
                    <a:p>
                      <a:pPr marL="0" marR="0">
                        <a:lnSpc>
                          <a:spcPct val="115000"/>
                        </a:lnSpc>
                        <a:spcBef>
                          <a:spcPts val="2400"/>
                        </a:spcBef>
                        <a:spcAft>
                          <a:spcPts val="0"/>
                        </a:spcAft>
                      </a:pPr>
                      <a:r>
                        <a:rPr lang="en-US" sz="1200" kern="0">
                          <a:effectLst/>
                        </a:rPr>
                        <a:t> August 2025</a:t>
                      </a:r>
                      <a:endParaRPr lang="en-US" sz="1200" b="1" kern="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5076" marR="75076" marT="0" marB="0"/>
                </a:tc>
                <a:tc>
                  <a:txBody>
                    <a:bodyPr/>
                    <a:lstStyle/>
                    <a:p>
                      <a:pPr marL="0" marR="0">
                        <a:lnSpc>
                          <a:spcPct val="115000"/>
                        </a:lnSpc>
                        <a:spcBef>
                          <a:spcPts val="2400"/>
                        </a:spcBef>
                        <a:spcAft>
                          <a:spcPts val="0"/>
                        </a:spcAft>
                      </a:pPr>
                      <a:r>
                        <a:rPr lang="en-US" sz="1200" kern="0" dirty="0">
                          <a:effectLst/>
                        </a:rPr>
                        <a:t> Brandy Gailey</a:t>
                      </a:r>
                      <a:endParaRPr lang="en-US" sz="1200" b="1" kern="0" dirty="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5076" marR="75076" marT="0" marB="0"/>
                </a:tc>
                <a:tc>
                  <a:txBody>
                    <a:bodyPr/>
                    <a:lstStyle/>
                    <a:p>
                      <a:pPr marL="0" marR="0">
                        <a:lnSpc>
                          <a:spcPct val="115000"/>
                        </a:lnSpc>
                        <a:spcBef>
                          <a:spcPts val="2400"/>
                        </a:spcBef>
                        <a:spcAft>
                          <a:spcPts val="0"/>
                        </a:spcAft>
                      </a:pPr>
                      <a:r>
                        <a:rPr lang="en-US" sz="1200" kern="0" dirty="0">
                          <a:effectLst/>
                        </a:rPr>
                        <a:t> Completed a Bring Your Own Device (BYOD) security policy.</a:t>
                      </a:r>
                      <a:endParaRPr lang="en-US" sz="1200" b="1" kern="0" dirty="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5076" marR="75076" marT="0" marB="0"/>
                </a:tc>
                <a:extLst>
                  <a:ext uri="{0D108BD9-81ED-4DB2-BD59-A6C34878D82A}">
                    <a16:rowId xmlns:a16="http://schemas.microsoft.com/office/drawing/2014/main" val="2772438726"/>
                  </a:ext>
                </a:extLst>
              </a:tr>
            </a:tbl>
          </a:graphicData>
        </a:graphic>
      </p:graphicFrame>
    </p:spTree>
    <p:extLst>
      <p:ext uri="{BB962C8B-B14F-4D97-AF65-F5344CB8AC3E}">
        <p14:creationId xmlns:p14="http://schemas.microsoft.com/office/powerpoint/2010/main" val="1467018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ctrTitle"/>
          </p:nvPr>
        </p:nvSpPr>
        <p:spPr>
          <a:xfrm>
            <a:off x="1314824" y="735106"/>
            <a:ext cx="10053763" cy="2928470"/>
          </a:xfrm>
        </p:spPr>
        <p:txBody>
          <a:bodyPr anchor="b">
            <a:normAutofit/>
          </a:bodyPr>
          <a:lstStyle/>
          <a:p>
            <a:pPr algn="l"/>
            <a:r>
              <a:rPr lang="en-US" sz="4800">
                <a:solidFill>
                  <a:srgbClr val="FFFFFF"/>
                </a:solidFill>
              </a:rPr>
              <a:t>SEC285</a:t>
            </a:r>
            <a:br>
              <a:rPr lang="en-US" sz="4800">
                <a:solidFill>
                  <a:srgbClr val="FFFFFF"/>
                </a:solidFill>
              </a:rPr>
            </a:br>
            <a:r>
              <a:rPr lang="en-US" sz="4800">
                <a:solidFill>
                  <a:srgbClr val="FFFFFF"/>
                </a:solidFill>
              </a:rPr>
              <a:t>Module 5</a:t>
            </a:r>
            <a:br>
              <a:rPr lang="en-US" sz="4800">
                <a:solidFill>
                  <a:srgbClr val="FFFFFF"/>
                </a:solidFill>
              </a:rPr>
            </a:br>
            <a:r>
              <a:rPr lang="en-US" sz="4800">
                <a:solidFill>
                  <a:srgbClr val="FFFFFF"/>
                </a:solidFill>
              </a:rPr>
              <a:t>Multifactor Authentication (MFA) </a:t>
            </a:r>
          </a:p>
        </p:txBody>
      </p:sp>
    </p:spTree>
    <p:extLst>
      <p:ext uri="{BB962C8B-B14F-4D97-AF65-F5344CB8AC3E}">
        <p14:creationId xmlns:p14="http://schemas.microsoft.com/office/powerpoint/2010/main" val="2962930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823442" y="921715"/>
            <a:ext cx="5163022" cy="2635993"/>
          </a:xfrm>
        </p:spPr>
        <p:txBody>
          <a:bodyPr vert="horz" lIns="91440" tIns="45720" rIns="91440" bIns="45720" rtlCol="0" anchor="b">
            <a:normAutofit/>
          </a:bodyPr>
          <a:lstStyle/>
          <a:p>
            <a:pPr>
              <a:lnSpc>
                <a:spcPct val="90000"/>
              </a:lnSpc>
            </a:pPr>
            <a:r>
              <a:rPr lang="en-US" sz="4800" b="0" kern="1200">
                <a:solidFill>
                  <a:schemeClr val="tx1"/>
                </a:solidFill>
                <a:latin typeface="+mj-lt"/>
                <a:ea typeface="+mj-ea"/>
                <a:cs typeface="+mj-cs"/>
              </a:rPr>
              <a:t>Common-auth Configuration File</a:t>
            </a:r>
          </a:p>
        </p:txBody>
      </p:sp>
      <p:sp>
        <p:nvSpPr>
          <p:cNvPr id="14" name="Rectangle 13">
            <a:extLst>
              <a:ext uri="{FF2B5EF4-FFF2-40B4-BE49-F238E27FC236}">
                <a16:creationId xmlns:a16="http://schemas.microsoft.com/office/drawing/2014/main" id="{BC05CA36-AD6A-4ABF-9A05-52E5A143D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4331EE8-85A4-4588-8D9E-70E534D47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9D6C862-61CC-4B46-8080-96583D653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823442" y="4541263"/>
            <a:ext cx="4662957" cy="1395022"/>
          </a:xfrm>
        </p:spPr>
        <p:txBody>
          <a:bodyPr vert="horz" lIns="91440" tIns="45720" rIns="91440" bIns="45720" rtlCol="0" anchor="t">
            <a:normAutofit/>
          </a:bodyPr>
          <a:lstStyle/>
          <a:p>
            <a:pPr>
              <a:lnSpc>
                <a:spcPct val="90000"/>
              </a:lnSpc>
              <a:spcBef>
                <a:spcPts val="1000"/>
              </a:spcBef>
            </a:pPr>
            <a:r>
              <a:rPr lang="en-US" sz="2400" kern="1200">
                <a:solidFill>
                  <a:srgbClr val="FFFFFF"/>
                </a:solidFill>
                <a:latin typeface="+mn-lt"/>
                <a:ea typeface="+mn-ea"/>
                <a:cs typeface="+mn-cs"/>
              </a:rPr>
              <a:t>This screenshot should show the entry that indicates the use of the Google Authenticator module. </a:t>
            </a:r>
          </a:p>
        </p:txBody>
      </p:sp>
      <p:pic>
        <p:nvPicPr>
          <p:cNvPr id="4" name="Picture 3">
            <a:extLst>
              <a:ext uri="{FF2B5EF4-FFF2-40B4-BE49-F238E27FC236}">
                <a16:creationId xmlns:a16="http://schemas.microsoft.com/office/drawing/2014/main" id="{2E62C14D-A6C0-5F3C-59B1-2217AEF5561F}"/>
              </a:ext>
            </a:extLst>
          </p:cNvPr>
          <p:cNvPicPr>
            <a:picLocks noChangeAspect="1"/>
          </p:cNvPicPr>
          <p:nvPr/>
        </p:nvPicPr>
        <p:blipFill>
          <a:blip r:embed="rId2"/>
          <a:stretch>
            <a:fillRect/>
          </a:stretch>
        </p:blipFill>
        <p:spPr>
          <a:xfrm>
            <a:off x="6573907" y="1555565"/>
            <a:ext cx="5163022" cy="3368871"/>
          </a:xfrm>
          <a:prstGeom prst="rect">
            <a:avLst/>
          </a:prstGeom>
        </p:spPr>
      </p:pic>
      <p:sp>
        <p:nvSpPr>
          <p:cNvPr id="20" name="Rectangle 19">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3333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660041" y="2767106"/>
            <a:ext cx="2880828" cy="3071906"/>
          </a:xfrm>
        </p:spPr>
        <p:txBody>
          <a:bodyPr vert="horz" lIns="91440" tIns="45720" rIns="91440" bIns="45720" rtlCol="0" anchor="t">
            <a:normAutofit/>
          </a:bodyPr>
          <a:lstStyle/>
          <a:p>
            <a:pPr>
              <a:lnSpc>
                <a:spcPct val="90000"/>
              </a:lnSpc>
            </a:pPr>
            <a:r>
              <a:rPr lang="en-US" sz="4000" b="0" kern="1200" dirty="0">
                <a:solidFill>
                  <a:srgbClr val="FFFFFF"/>
                </a:solidFill>
                <a:latin typeface="+mj-lt"/>
                <a:ea typeface="+mj-ea"/>
                <a:cs typeface="+mj-cs"/>
              </a:rPr>
              <a:t>MFA Logon Screen</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660042" y="806824"/>
            <a:ext cx="2919738" cy="1494117"/>
          </a:xfrm>
        </p:spPr>
        <p:txBody>
          <a:bodyPr vert="horz" lIns="91440" tIns="45720" rIns="91440" bIns="45720" rtlCol="0" anchor="b">
            <a:normAutofit/>
          </a:bodyPr>
          <a:lstStyle/>
          <a:p>
            <a:pPr>
              <a:lnSpc>
                <a:spcPct val="90000"/>
              </a:lnSpc>
              <a:spcBef>
                <a:spcPts val="1000"/>
              </a:spcBef>
            </a:pPr>
            <a:r>
              <a:rPr lang="en-US" sz="2000" kern="1200" dirty="0">
                <a:solidFill>
                  <a:srgbClr val="FFFFFF"/>
                </a:solidFill>
                <a:latin typeface="+mn-lt"/>
                <a:ea typeface="+mn-ea"/>
                <a:cs typeface="+mn-cs"/>
              </a:rPr>
              <a:t>This screenshot should show the logon screen where a verification code is required.</a:t>
            </a:r>
          </a:p>
        </p:txBody>
      </p:sp>
      <p:pic>
        <p:nvPicPr>
          <p:cNvPr id="4" name="Picture 3">
            <a:extLst>
              <a:ext uri="{FF2B5EF4-FFF2-40B4-BE49-F238E27FC236}">
                <a16:creationId xmlns:a16="http://schemas.microsoft.com/office/drawing/2014/main" id="{F447249F-3E27-B82D-6872-5AD571866463}"/>
              </a:ext>
            </a:extLst>
          </p:cNvPr>
          <p:cNvPicPr>
            <a:picLocks noChangeAspect="1"/>
          </p:cNvPicPr>
          <p:nvPr/>
        </p:nvPicPr>
        <p:blipFill>
          <a:blip r:embed="rId2"/>
          <a:stretch>
            <a:fillRect/>
          </a:stretch>
        </p:blipFill>
        <p:spPr>
          <a:xfrm>
            <a:off x="4502428" y="1279340"/>
            <a:ext cx="7225748" cy="4299319"/>
          </a:xfrm>
          <a:prstGeom prst="rect">
            <a:avLst/>
          </a:prstGeom>
        </p:spPr>
      </p:pic>
    </p:spTree>
    <p:extLst>
      <p:ext uri="{BB962C8B-B14F-4D97-AF65-F5344CB8AC3E}">
        <p14:creationId xmlns:p14="http://schemas.microsoft.com/office/powerpoint/2010/main" val="3846990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ctrTitle"/>
          </p:nvPr>
        </p:nvSpPr>
        <p:spPr>
          <a:xfrm>
            <a:off x="1314824" y="735106"/>
            <a:ext cx="10053763" cy="2928470"/>
          </a:xfrm>
        </p:spPr>
        <p:txBody>
          <a:bodyPr anchor="b">
            <a:normAutofit/>
          </a:bodyPr>
          <a:lstStyle/>
          <a:p>
            <a:pPr algn="l"/>
            <a:r>
              <a:rPr lang="en-US" sz="4800">
                <a:solidFill>
                  <a:srgbClr val="FFFFFF"/>
                </a:solidFill>
              </a:rPr>
              <a:t>SEC285</a:t>
            </a:r>
            <a:br>
              <a:rPr lang="en-US" sz="4800">
                <a:solidFill>
                  <a:srgbClr val="FFFFFF"/>
                </a:solidFill>
              </a:rPr>
            </a:br>
            <a:r>
              <a:rPr lang="en-US" sz="4800">
                <a:solidFill>
                  <a:srgbClr val="FFFFFF"/>
                </a:solidFill>
              </a:rPr>
              <a:t>Module 6</a:t>
            </a:r>
            <a:br>
              <a:rPr lang="en-US" sz="4800">
                <a:solidFill>
                  <a:srgbClr val="FFFFFF"/>
                </a:solidFill>
              </a:rPr>
            </a:br>
            <a:r>
              <a:rPr lang="en-US" sz="4800">
                <a:solidFill>
                  <a:srgbClr val="FFFFFF"/>
                </a:solidFill>
              </a:rPr>
              <a:t>Vulnerability Assessment</a:t>
            </a:r>
          </a:p>
        </p:txBody>
      </p:sp>
    </p:spTree>
    <p:extLst>
      <p:ext uri="{BB962C8B-B14F-4D97-AF65-F5344CB8AC3E}">
        <p14:creationId xmlns:p14="http://schemas.microsoft.com/office/powerpoint/2010/main" val="1227498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660042" y="891652"/>
            <a:ext cx="4412021" cy="3030724"/>
          </a:xfrm>
        </p:spPr>
        <p:txBody>
          <a:bodyPr vert="horz" lIns="91440" tIns="45720" rIns="91440" bIns="45720" rtlCol="0" anchor="b">
            <a:normAutofit/>
          </a:bodyPr>
          <a:lstStyle/>
          <a:p>
            <a:pPr algn="r">
              <a:lnSpc>
                <a:spcPct val="90000"/>
              </a:lnSpc>
            </a:pPr>
            <a:r>
              <a:rPr lang="en-US" sz="4000" b="0" kern="1200">
                <a:solidFill>
                  <a:srgbClr val="FFFFFF"/>
                </a:solidFill>
                <a:latin typeface="+mj-lt"/>
                <a:ea typeface="+mj-ea"/>
                <a:cs typeface="+mj-cs"/>
              </a:rPr>
              <a:t>Nmap</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945791" y="4745317"/>
            <a:ext cx="4126272" cy="1375145"/>
          </a:xfrm>
        </p:spPr>
        <p:txBody>
          <a:bodyPr vert="horz" lIns="91440" tIns="45720" rIns="91440" bIns="45720" rtlCol="0">
            <a:normAutofit/>
          </a:bodyPr>
          <a:lstStyle/>
          <a:p>
            <a:pPr algn="r">
              <a:lnSpc>
                <a:spcPct val="90000"/>
              </a:lnSpc>
              <a:spcBef>
                <a:spcPts val="1000"/>
              </a:spcBef>
            </a:pPr>
            <a:r>
              <a:rPr lang="en-US" sz="2400" kern="1200">
                <a:solidFill>
                  <a:srgbClr val="FFFFFF"/>
                </a:solidFill>
                <a:latin typeface="+mn-lt"/>
                <a:ea typeface="+mn-ea"/>
                <a:cs typeface="+mn-cs"/>
              </a:rPr>
              <a:t>This screenshot should include the scan result showing both the Kali and Linux Server VMs.</a:t>
            </a:r>
          </a:p>
        </p:txBody>
      </p:sp>
      <p:pic>
        <p:nvPicPr>
          <p:cNvPr id="8" name="Picture 7">
            <a:extLst>
              <a:ext uri="{FF2B5EF4-FFF2-40B4-BE49-F238E27FC236}">
                <a16:creationId xmlns:a16="http://schemas.microsoft.com/office/drawing/2014/main" id="{AB13FEEB-7EBC-79AB-A7B1-0D358A3C2E92}"/>
              </a:ext>
            </a:extLst>
          </p:cNvPr>
          <p:cNvPicPr>
            <a:picLocks noChangeAspect="1"/>
          </p:cNvPicPr>
          <p:nvPr/>
        </p:nvPicPr>
        <p:blipFill>
          <a:blip r:embed="rId2"/>
          <a:stretch>
            <a:fillRect/>
          </a:stretch>
        </p:blipFill>
        <p:spPr>
          <a:xfrm>
            <a:off x="7646819" y="72866"/>
            <a:ext cx="4300713" cy="3214782"/>
          </a:xfrm>
          <a:prstGeom prst="rect">
            <a:avLst/>
          </a:prstGeom>
        </p:spPr>
      </p:pic>
      <p:pic>
        <p:nvPicPr>
          <p:cNvPr id="3" name="Picture 2">
            <a:extLst>
              <a:ext uri="{FF2B5EF4-FFF2-40B4-BE49-F238E27FC236}">
                <a16:creationId xmlns:a16="http://schemas.microsoft.com/office/drawing/2014/main" id="{8A84C944-148C-F8C0-59EF-C35CF03580DF}"/>
              </a:ext>
            </a:extLst>
          </p:cNvPr>
          <p:cNvPicPr>
            <a:picLocks noChangeAspect="1"/>
          </p:cNvPicPr>
          <p:nvPr/>
        </p:nvPicPr>
        <p:blipFill>
          <a:blip r:embed="rId3"/>
          <a:stretch>
            <a:fillRect/>
          </a:stretch>
        </p:blipFill>
        <p:spPr>
          <a:xfrm>
            <a:off x="5721566" y="3552833"/>
            <a:ext cx="4465607" cy="3181332"/>
          </a:xfrm>
          <a:prstGeom prst="rect">
            <a:avLst/>
          </a:prstGeom>
        </p:spPr>
      </p:pic>
    </p:spTree>
    <p:extLst>
      <p:ext uri="{BB962C8B-B14F-4D97-AF65-F5344CB8AC3E}">
        <p14:creationId xmlns:p14="http://schemas.microsoft.com/office/powerpoint/2010/main" val="1275426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699713" y="248038"/>
            <a:ext cx="7063721" cy="1159200"/>
          </a:xfrm>
        </p:spPr>
        <p:txBody>
          <a:bodyPr vert="horz" lIns="91440" tIns="45720" rIns="91440" bIns="45720" rtlCol="0" anchor="ctr">
            <a:normAutofit/>
          </a:bodyPr>
          <a:lstStyle/>
          <a:p>
            <a:pPr>
              <a:lnSpc>
                <a:spcPct val="90000"/>
              </a:lnSpc>
            </a:pPr>
            <a:r>
              <a:rPr lang="en-US" sz="4000" b="0" kern="1200">
                <a:solidFill>
                  <a:srgbClr val="FFFFFF"/>
                </a:solidFill>
                <a:latin typeface="+mj-lt"/>
                <a:ea typeface="+mj-ea"/>
                <a:cs typeface="+mj-cs"/>
              </a:rPr>
              <a:t>NetCat</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8572499" y="390832"/>
            <a:ext cx="3233585" cy="873612"/>
          </a:xfrm>
        </p:spPr>
        <p:txBody>
          <a:bodyPr vert="horz" lIns="91440" tIns="45720" rIns="91440" bIns="45720" rtlCol="0" anchor="ctr">
            <a:normAutofit/>
          </a:bodyPr>
          <a:lstStyle/>
          <a:p>
            <a:pPr>
              <a:lnSpc>
                <a:spcPct val="90000"/>
              </a:lnSpc>
              <a:spcBef>
                <a:spcPts val="1000"/>
              </a:spcBef>
            </a:pPr>
            <a:r>
              <a:rPr lang="en-US" sz="1900" kern="1200">
                <a:solidFill>
                  <a:srgbClr val="FFFFFF"/>
                </a:solidFill>
                <a:latin typeface="+mn-lt"/>
                <a:ea typeface="+mn-ea"/>
                <a:cs typeface="+mn-cs"/>
              </a:rPr>
              <a:t>This screenshot should include the scan result showing both the Kali and Linux Server VMs.</a:t>
            </a:r>
          </a:p>
        </p:txBody>
      </p:sp>
      <p:pic>
        <p:nvPicPr>
          <p:cNvPr id="4" name="Picture 3">
            <a:extLst>
              <a:ext uri="{FF2B5EF4-FFF2-40B4-BE49-F238E27FC236}">
                <a16:creationId xmlns:a16="http://schemas.microsoft.com/office/drawing/2014/main" id="{F0AAAF7C-3074-69CD-3958-F994A0CC21C2}"/>
              </a:ext>
            </a:extLst>
          </p:cNvPr>
          <p:cNvPicPr>
            <a:picLocks noChangeAspect="1"/>
          </p:cNvPicPr>
          <p:nvPr/>
        </p:nvPicPr>
        <p:blipFill>
          <a:blip r:embed="rId2"/>
          <a:stretch>
            <a:fillRect/>
          </a:stretch>
        </p:blipFill>
        <p:spPr>
          <a:xfrm>
            <a:off x="432225" y="2691473"/>
            <a:ext cx="11327549" cy="3001800"/>
          </a:xfrm>
          <a:prstGeom prst="rect">
            <a:avLst/>
          </a:prstGeom>
        </p:spPr>
      </p:pic>
    </p:spTree>
    <p:extLst>
      <p:ext uri="{BB962C8B-B14F-4D97-AF65-F5344CB8AC3E}">
        <p14:creationId xmlns:p14="http://schemas.microsoft.com/office/powerpoint/2010/main" val="1005462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0B5AC-928B-3E60-99E9-2473C48CBF98}"/>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C8C2E19C-6AE5-C23D-B971-D1F1B15E7D9C}"/>
              </a:ext>
            </a:extLst>
          </p:cNvPr>
          <p:cNvSpPr>
            <a:spLocks noGrp="1"/>
          </p:cNvSpPr>
          <p:nvPr>
            <p:ph idx="1"/>
          </p:nvPr>
        </p:nvSpPr>
        <p:spPr/>
        <p:txBody>
          <a:bodyPr/>
          <a:lstStyle/>
          <a:p>
            <a:pPr marL="0" indent="0">
              <a:buNone/>
            </a:pPr>
            <a:r>
              <a:rPr lang="en-US" dirty="0">
                <a:latin typeface="Calibri" panose="020F0502020204030204" pitchFamily="34" charset="0"/>
                <a:ea typeface="Calibri" panose="020F0502020204030204" pitchFamily="34" charset="0"/>
                <a:cs typeface="Calibri" panose="020F0502020204030204" pitchFamily="34" charset="0"/>
              </a:rPr>
              <a:t>This project summarizes what I’ve learned in Fundamentals of Information System Security (SEC285) over the past weeks. The course covered key topics like common security threats, defense mechanisms, and the principles of confidentiality, integrity, and availability. It also explored how people, data, networks, and devices can be protected using both technology and security policies. This project highlights my understanding of these concepts and how I plan to apply them in real-world situations and my future career in cybersecurity.</a:t>
            </a:r>
          </a:p>
        </p:txBody>
      </p:sp>
    </p:spTree>
    <p:extLst>
      <p:ext uri="{BB962C8B-B14F-4D97-AF65-F5344CB8AC3E}">
        <p14:creationId xmlns:p14="http://schemas.microsoft.com/office/powerpoint/2010/main" val="40723040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136397" y="502020"/>
            <a:ext cx="5323715" cy="1642970"/>
          </a:xfrm>
        </p:spPr>
        <p:txBody>
          <a:bodyPr vert="horz" lIns="91440" tIns="45720" rIns="91440" bIns="45720" rtlCol="0" anchor="b">
            <a:normAutofit/>
          </a:bodyPr>
          <a:lstStyle/>
          <a:p>
            <a:pPr>
              <a:lnSpc>
                <a:spcPct val="90000"/>
              </a:lnSpc>
            </a:pPr>
            <a:r>
              <a:rPr lang="en-US" sz="4000" b="0" kern="1200">
                <a:solidFill>
                  <a:schemeClr val="tx1"/>
                </a:solidFill>
                <a:latin typeface="+mj-lt"/>
                <a:ea typeface="+mj-ea"/>
                <a:cs typeface="+mj-cs"/>
              </a:rPr>
              <a:t>Wireshark</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1144923" y="2405894"/>
            <a:ext cx="5315189" cy="3535083"/>
          </a:xfrm>
        </p:spPr>
        <p:txBody>
          <a:bodyPr vert="horz" lIns="91440" tIns="45720" rIns="91440" bIns="45720" rtlCol="0" anchor="t">
            <a:normAutofit/>
          </a:bodyPr>
          <a:lstStyle/>
          <a:p>
            <a:pPr indent="-228600">
              <a:lnSpc>
                <a:spcPct val="90000"/>
              </a:lnSpc>
              <a:buFont typeface="Arial" panose="020B0604020202020204" pitchFamily="34" charset="0"/>
              <a:buChar char="•"/>
            </a:pPr>
            <a:r>
              <a:rPr lang="en-US" sz="2000"/>
              <a:t>This screenshot should include the Wireshark—Follow TCP Steam window showing the Telnet username and password.</a:t>
            </a:r>
          </a:p>
        </p:txBody>
      </p:sp>
      <p:sp>
        <p:nvSpPr>
          <p:cNvPr id="14" name="Rectangle 13">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3E61BA55-DFB1-8FD6-FEBC-0FB81BE85BC5}"/>
              </a:ext>
            </a:extLst>
          </p:cNvPr>
          <p:cNvPicPr>
            <a:picLocks noChangeAspect="1"/>
          </p:cNvPicPr>
          <p:nvPr/>
        </p:nvPicPr>
        <p:blipFill>
          <a:blip r:embed="rId2"/>
          <a:stretch>
            <a:fillRect/>
          </a:stretch>
        </p:blipFill>
        <p:spPr>
          <a:xfrm>
            <a:off x="6340510" y="906298"/>
            <a:ext cx="4905987" cy="4415388"/>
          </a:xfrm>
          <a:prstGeom prst="rect">
            <a:avLst/>
          </a:prstGeom>
        </p:spPr>
      </p:pic>
    </p:spTree>
    <p:extLst>
      <p:ext uri="{BB962C8B-B14F-4D97-AF65-F5344CB8AC3E}">
        <p14:creationId xmlns:p14="http://schemas.microsoft.com/office/powerpoint/2010/main" val="382406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136397" y="502021"/>
            <a:ext cx="4959603" cy="1642969"/>
          </a:xfrm>
        </p:spPr>
        <p:txBody>
          <a:bodyPr vert="horz" lIns="91440" tIns="45720" rIns="91440" bIns="45720" rtlCol="0" anchor="b">
            <a:normAutofit/>
          </a:bodyPr>
          <a:lstStyle/>
          <a:p>
            <a:pPr>
              <a:lnSpc>
                <a:spcPct val="90000"/>
              </a:lnSpc>
            </a:pPr>
            <a:r>
              <a:rPr lang="en-US" sz="4000" b="0" kern="1200">
                <a:solidFill>
                  <a:schemeClr val="tx1"/>
                </a:solidFill>
                <a:latin typeface="+mj-lt"/>
                <a:ea typeface="+mj-ea"/>
                <a:cs typeface="+mj-cs"/>
              </a:rPr>
              <a:t>Nessus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1136397" y="2418408"/>
            <a:ext cx="4959603" cy="3522569"/>
          </a:xfrm>
        </p:spPr>
        <p:txBody>
          <a:bodyPr vert="horz" lIns="91440" tIns="45720" rIns="91440" bIns="45720" rtlCol="0" anchor="t">
            <a:normAutofit/>
          </a:bodyPr>
          <a:lstStyle/>
          <a:p>
            <a:pPr indent="-228600">
              <a:lnSpc>
                <a:spcPct val="90000"/>
              </a:lnSpc>
              <a:buFont typeface="Arial" panose="020B0604020202020204" pitchFamily="34" charset="0"/>
              <a:buChar char="•"/>
            </a:pPr>
            <a:r>
              <a:rPr lang="en-US" sz="2000"/>
              <a:t>This screenshot should include the high-level view of the Nessus vulnerability scan report (showing categories of vulnerability in different colors).</a:t>
            </a:r>
          </a:p>
        </p:txBody>
      </p:sp>
      <p:pic>
        <p:nvPicPr>
          <p:cNvPr id="8" name="Picture 7">
            <a:extLst>
              <a:ext uri="{FF2B5EF4-FFF2-40B4-BE49-F238E27FC236}">
                <a16:creationId xmlns:a16="http://schemas.microsoft.com/office/drawing/2014/main" id="{A1595B76-A3AB-5664-74B5-5E0D16A78FEF}"/>
              </a:ext>
            </a:extLst>
          </p:cNvPr>
          <p:cNvPicPr>
            <a:picLocks noChangeAspect="1"/>
          </p:cNvPicPr>
          <p:nvPr/>
        </p:nvPicPr>
        <p:blipFill>
          <a:blip r:embed="rId2"/>
          <a:stretch>
            <a:fillRect/>
          </a:stretch>
        </p:blipFill>
        <p:spPr>
          <a:xfrm>
            <a:off x="6512442" y="1837349"/>
            <a:ext cx="5201023" cy="2769545"/>
          </a:xfrm>
          <a:prstGeom prst="rect">
            <a:avLst/>
          </a:prstGeom>
        </p:spPr>
      </p:pic>
      <p:sp>
        <p:nvSpPr>
          <p:cNvPr id="15" name="Rectangle 14">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012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A4E924-6E0F-F6D7-F850-3B497B2D2628}"/>
              </a:ext>
            </a:extLst>
          </p:cNvPr>
          <p:cNvSpPr>
            <a:spLocks noGrp="1"/>
          </p:cNvSpPr>
          <p:nvPr>
            <p:ph type="title"/>
          </p:nvPr>
        </p:nvSpPr>
        <p:spPr>
          <a:xfrm>
            <a:off x="1371599" y="294538"/>
            <a:ext cx="9895951" cy="1033669"/>
          </a:xfrm>
        </p:spPr>
        <p:txBody>
          <a:bodyPr vert="horz" lIns="91440" tIns="45720" rIns="91440" bIns="45720" rtlCol="0" anchor="ctr">
            <a:normAutofit/>
          </a:bodyPr>
          <a:lstStyle/>
          <a:p>
            <a:pPr algn="ctr">
              <a:lnSpc>
                <a:spcPct val="90000"/>
              </a:lnSpc>
            </a:pPr>
            <a:r>
              <a:rPr lang="en-US" sz="4000" kern="1200" dirty="0">
                <a:solidFill>
                  <a:srgbClr val="FFFFFF"/>
                </a:solidFill>
                <a:latin typeface="+mj-lt"/>
                <a:ea typeface="+mj-ea"/>
                <a:cs typeface="+mj-cs"/>
              </a:rPr>
              <a:t>Challenges</a:t>
            </a:r>
          </a:p>
        </p:txBody>
      </p:sp>
      <p:sp>
        <p:nvSpPr>
          <p:cNvPr id="6" name="Rectangle 2">
            <a:extLst>
              <a:ext uri="{FF2B5EF4-FFF2-40B4-BE49-F238E27FC236}">
                <a16:creationId xmlns:a16="http://schemas.microsoft.com/office/drawing/2014/main" id="{D35D8CC6-870B-1495-DCC2-72FB4E485DB8}"/>
              </a:ext>
            </a:extLst>
          </p:cNvPr>
          <p:cNvSpPr>
            <a:spLocks noGrp="1" noChangeArrowheads="1"/>
          </p:cNvSpPr>
          <p:nvPr>
            <p:ph type="body" sz="half" idx="2"/>
          </p:nvPr>
        </p:nvSpPr>
        <p:spPr bwMode="auto">
          <a:xfrm>
            <a:off x="1528916" y="3636567"/>
            <a:ext cx="8775289"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Understanding technical concepts:</a:t>
            </a:r>
            <a:r>
              <a:rPr kumimoji="0" lang="en-US" altLang="en-US" sz="1800" b="0" i="0" u="none" strike="noStrike" cap="none" normalizeH="0" baseline="0" dirty="0">
                <a:ln>
                  <a:noFill/>
                </a:ln>
                <a:solidFill>
                  <a:schemeClr val="tx1"/>
                </a:solidFill>
                <a:effectLst/>
                <a:latin typeface="Arial" panose="020B0604020202020204" pitchFamily="34" charset="0"/>
              </a:rPr>
              <a:t> Some of the security principles, like encryption, authentication, or network defense mechanisms, can be hard to grasp at first.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Keeping up with terminology:</a:t>
            </a:r>
            <a:r>
              <a:rPr kumimoji="0" lang="en-US" altLang="en-US" sz="1800" b="0" i="0" u="none" strike="noStrike" cap="none" normalizeH="0" baseline="0" dirty="0">
                <a:ln>
                  <a:noFill/>
                </a:ln>
                <a:solidFill>
                  <a:schemeClr val="tx1"/>
                </a:solidFill>
                <a:effectLst/>
                <a:latin typeface="Arial" panose="020B0604020202020204" pitchFamily="34" charset="0"/>
              </a:rPr>
              <a:t> Information security has a lot of acronyms (CIA triad, IDS, IPS, VPN, etc.) that can feel overwhelming.</a:t>
            </a:r>
          </a:p>
        </p:txBody>
      </p:sp>
    </p:spTree>
    <p:extLst>
      <p:ext uri="{BB962C8B-B14F-4D97-AF65-F5344CB8AC3E}">
        <p14:creationId xmlns:p14="http://schemas.microsoft.com/office/powerpoint/2010/main" val="36231833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5B1282-05D9-2317-3751-613A8BDE9058}"/>
              </a:ext>
            </a:extLst>
          </p:cNvPr>
          <p:cNvSpPr>
            <a:spLocks noGrp="1"/>
          </p:cNvSpPr>
          <p:nvPr>
            <p:ph type="title"/>
          </p:nvPr>
        </p:nvSpPr>
        <p:spPr>
          <a:xfrm>
            <a:off x="1136397" y="502021"/>
            <a:ext cx="9688296" cy="1642969"/>
          </a:xfrm>
        </p:spPr>
        <p:txBody>
          <a:bodyPr vert="horz" lIns="91440" tIns="45720" rIns="91440" bIns="45720" rtlCol="0" anchor="b">
            <a:normAutofit/>
          </a:bodyPr>
          <a:lstStyle/>
          <a:p>
            <a:pPr>
              <a:lnSpc>
                <a:spcPct val="90000"/>
              </a:lnSpc>
            </a:pPr>
            <a:r>
              <a:rPr lang="en-US" sz="4000" kern="1200" dirty="0">
                <a:solidFill>
                  <a:schemeClr val="tx1"/>
                </a:solidFill>
                <a:latin typeface="+mj-lt"/>
                <a:ea typeface="+mj-ea"/>
                <a:cs typeface="+mj-cs"/>
              </a:rPr>
              <a:t>Career</a:t>
            </a:r>
          </a:p>
        </p:txBody>
      </p:sp>
      <p:sp>
        <p:nvSpPr>
          <p:cNvPr id="4" name="Text Placeholder 3">
            <a:extLst>
              <a:ext uri="{FF2B5EF4-FFF2-40B4-BE49-F238E27FC236}">
                <a16:creationId xmlns:a16="http://schemas.microsoft.com/office/drawing/2014/main" id="{C67D179E-BB97-07BA-8150-831EF5F8CB68}"/>
              </a:ext>
            </a:extLst>
          </p:cNvPr>
          <p:cNvSpPr>
            <a:spLocks noGrp="1"/>
          </p:cNvSpPr>
          <p:nvPr>
            <p:ph type="body" sz="half" idx="2"/>
          </p:nvPr>
        </p:nvSpPr>
        <p:spPr>
          <a:xfrm>
            <a:off x="1136397" y="2418409"/>
            <a:ext cx="9688296" cy="3454358"/>
          </a:xfrm>
        </p:spPr>
        <p:txBody>
          <a:bodyPr vert="horz" lIns="91440" tIns="45720" rIns="91440" bIns="45720" rtlCol="0" anchor="t">
            <a:normAutofit lnSpcReduction="10000"/>
          </a:bodyPr>
          <a:lstStyle/>
          <a:p>
            <a:pPr>
              <a:lnSpc>
                <a:spcPct val="90000"/>
              </a:lnSpc>
            </a:pPr>
            <a:r>
              <a:rPr lang="en-US" sz="2800" dirty="0"/>
              <a:t>I plan to use this course as a foundation for building my career in cybersecurity by applying the knowledge of security principles, attacks, and defense mechanisms to real-world situations. The understanding I’ve gained of confidentiality, integrity, and availability will help me design and follow security policies that protect data, networks, and devices in the workplace. This course also gives me a starting point for pursuing certifications like CompTIA Security+, which can strengthen my qualifications for entry-level security positions.</a:t>
            </a:r>
            <a:endParaRPr lang="en-US" sz="2000" dirty="0"/>
          </a:p>
        </p:txBody>
      </p:sp>
      <p:sp>
        <p:nvSpPr>
          <p:cNvPr id="11" name="Rectangle 10">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30703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294A61-CF4F-0179-D476-675D827696BF}"/>
              </a:ext>
            </a:extLst>
          </p:cNvPr>
          <p:cNvSpPr>
            <a:spLocks noGrp="1"/>
          </p:cNvSpPr>
          <p:nvPr>
            <p:ph type="title"/>
          </p:nvPr>
        </p:nvSpPr>
        <p:spPr>
          <a:xfrm>
            <a:off x="1371599" y="294538"/>
            <a:ext cx="9895951" cy="1033669"/>
          </a:xfrm>
        </p:spPr>
        <p:txBody>
          <a:bodyPr vert="horz" lIns="91440" tIns="45720" rIns="91440" bIns="45720" rtlCol="0" anchor="ctr">
            <a:normAutofit/>
          </a:bodyPr>
          <a:lstStyle/>
          <a:p>
            <a:pPr algn="ctr">
              <a:lnSpc>
                <a:spcPct val="90000"/>
              </a:lnSpc>
            </a:pPr>
            <a:r>
              <a:rPr lang="en-US" sz="4000" kern="1200" dirty="0">
                <a:solidFill>
                  <a:srgbClr val="FFFFFF"/>
                </a:solidFill>
                <a:latin typeface="+mj-lt"/>
                <a:ea typeface="+mj-ea"/>
                <a:cs typeface="+mj-cs"/>
              </a:rPr>
              <a:t>References</a:t>
            </a:r>
          </a:p>
        </p:txBody>
      </p:sp>
      <p:sp>
        <p:nvSpPr>
          <p:cNvPr id="4" name="Text Placeholder 3">
            <a:extLst>
              <a:ext uri="{FF2B5EF4-FFF2-40B4-BE49-F238E27FC236}">
                <a16:creationId xmlns:a16="http://schemas.microsoft.com/office/drawing/2014/main" id="{5E281212-C7CA-DC1B-C2E2-38D25D2D1A95}"/>
              </a:ext>
            </a:extLst>
          </p:cNvPr>
          <p:cNvSpPr>
            <a:spLocks noGrp="1"/>
          </p:cNvSpPr>
          <p:nvPr>
            <p:ph type="body" sz="half" idx="2"/>
          </p:nvPr>
        </p:nvSpPr>
        <p:spPr>
          <a:xfrm>
            <a:off x="1371599" y="2318197"/>
            <a:ext cx="9724031" cy="3683358"/>
          </a:xfrm>
        </p:spPr>
        <p:txBody>
          <a:bodyPr vert="horz" lIns="91440" tIns="45720" rIns="91440" bIns="45720" rtlCol="0" anchor="ctr">
            <a:normAutofit/>
          </a:bodyPr>
          <a:lstStyle/>
          <a:p>
            <a:pPr indent="-228600">
              <a:lnSpc>
                <a:spcPct val="90000"/>
              </a:lnSpc>
              <a:buFont typeface="Arial" panose="020B0604020202020204" pitchFamily="34" charset="0"/>
              <a:buChar char="•"/>
            </a:pPr>
            <a:r>
              <a:rPr lang="en-US" sz="2000" dirty="0"/>
              <a:t>My references were the course instruction videos. </a:t>
            </a:r>
          </a:p>
        </p:txBody>
      </p:sp>
    </p:spTree>
    <p:extLst>
      <p:ext uri="{BB962C8B-B14F-4D97-AF65-F5344CB8AC3E}">
        <p14:creationId xmlns:p14="http://schemas.microsoft.com/office/powerpoint/2010/main" val="18409670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604A0549-0728-B9D6-3255-A8F4FE55C55E}"/>
              </a:ext>
            </a:extLst>
          </p:cNvPr>
          <p:cNvSpPr>
            <a:spLocks noGrp="1"/>
          </p:cNvSpPr>
          <p:nvPr>
            <p:ph type="title"/>
          </p:nvPr>
        </p:nvSpPr>
        <p:spPr>
          <a:xfrm>
            <a:off x="1314824" y="735106"/>
            <a:ext cx="10053763" cy="2928470"/>
          </a:xfrm>
        </p:spPr>
        <p:txBody>
          <a:bodyPr vert="horz" lIns="91440" tIns="45720" rIns="91440" bIns="45720" rtlCol="0" anchor="b">
            <a:normAutofit/>
          </a:bodyPr>
          <a:lstStyle/>
          <a:p>
            <a:pPr>
              <a:lnSpc>
                <a:spcPct val="90000"/>
              </a:lnSpc>
            </a:pPr>
            <a:r>
              <a:rPr lang="en-US" sz="4800" kern="1200" dirty="0">
                <a:solidFill>
                  <a:srgbClr val="FFFFFF"/>
                </a:solidFill>
                <a:latin typeface="+mj-lt"/>
                <a:ea typeface="+mj-ea"/>
                <a:cs typeface="+mj-cs"/>
              </a:rPr>
              <a:t>Conclusion</a:t>
            </a:r>
          </a:p>
        </p:txBody>
      </p:sp>
      <p:sp>
        <p:nvSpPr>
          <p:cNvPr id="5" name="TextBox 4">
            <a:extLst>
              <a:ext uri="{FF2B5EF4-FFF2-40B4-BE49-F238E27FC236}">
                <a16:creationId xmlns:a16="http://schemas.microsoft.com/office/drawing/2014/main" id="{A3893244-F470-074A-C68A-7CC7D20EBEC4}"/>
              </a:ext>
            </a:extLst>
          </p:cNvPr>
          <p:cNvSpPr txBox="1"/>
          <p:nvPr/>
        </p:nvSpPr>
        <p:spPr>
          <a:xfrm>
            <a:off x="943897" y="4581832"/>
            <a:ext cx="10009238" cy="1754326"/>
          </a:xfrm>
          <a:prstGeom prst="rect">
            <a:avLst/>
          </a:prstGeom>
          <a:noFill/>
        </p:spPr>
        <p:txBody>
          <a:bodyPr wrap="square" rtlCol="0">
            <a:spAutoFit/>
          </a:bodyPr>
          <a:lstStyle/>
          <a:p>
            <a:r>
              <a:rPr lang="en-US"/>
              <a:t>Overall, this course gave me a solid introduction to the world of information security. I learned how different threats can impact people, data, networks, and devices, and also how important it is to apply the principles of confidentiality, integrity, and availability. The topics we covered gave me both practical knowledge and a better understanding of how security works in real-life situations. I feel more confident moving forward in my career path and know this course has given me skills I can continue to build on in the future.</a:t>
            </a:r>
            <a:endParaRPr lang="en-US" dirty="0"/>
          </a:p>
        </p:txBody>
      </p:sp>
    </p:spTree>
    <p:extLst>
      <p:ext uri="{BB962C8B-B14F-4D97-AF65-F5344CB8AC3E}">
        <p14:creationId xmlns:p14="http://schemas.microsoft.com/office/powerpoint/2010/main" val="2171900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590662" y="4267832"/>
            <a:ext cx="4805996" cy="1297115"/>
          </a:xfrm>
        </p:spPr>
        <p:txBody>
          <a:bodyPr anchor="t">
            <a:normAutofit/>
          </a:bodyPr>
          <a:lstStyle/>
          <a:p>
            <a:pPr algn="l">
              <a:lnSpc>
                <a:spcPct val="90000"/>
              </a:lnSpc>
            </a:pPr>
            <a:r>
              <a:rPr lang="en-US" sz="2800">
                <a:solidFill>
                  <a:schemeClr val="tx2"/>
                </a:solidFill>
              </a:rPr>
              <a:t>SEC285</a:t>
            </a:r>
            <a:br>
              <a:rPr lang="en-US" sz="2800">
                <a:solidFill>
                  <a:schemeClr val="tx2"/>
                </a:solidFill>
              </a:rPr>
            </a:br>
            <a:r>
              <a:rPr lang="en-US" sz="2800">
                <a:solidFill>
                  <a:schemeClr val="tx2"/>
                </a:solidFill>
              </a:rPr>
              <a:t>Module 2</a:t>
            </a:r>
            <a:br>
              <a:rPr lang="en-US" sz="2800">
                <a:solidFill>
                  <a:schemeClr val="tx2"/>
                </a:solidFill>
              </a:rPr>
            </a:br>
            <a:r>
              <a:rPr lang="en-US" sz="2800">
                <a:solidFill>
                  <a:schemeClr val="tx2"/>
                </a:solidFill>
              </a:rPr>
              <a:t>Asymmetric Key Encryption </a:t>
            </a:r>
          </a:p>
        </p:txBody>
      </p:sp>
      <p:pic>
        <p:nvPicPr>
          <p:cNvPr id="6" name="Graphic 5" descr="Key">
            <a:extLst>
              <a:ext uri="{FF2B5EF4-FFF2-40B4-BE49-F238E27FC236}">
                <a16:creationId xmlns:a16="http://schemas.microsoft.com/office/drawing/2014/main" id="{310057EA-6E02-A362-F327-B631CE198E9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3" name="Group 12">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4" name="Freeform: Shape 13">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46851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136397" y="502021"/>
            <a:ext cx="4959603" cy="1642969"/>
          </a:xfrm>
        </p:spPr>
        <p:txBody>
          <a:bodyPr vert="horz" lIns="91440" tIns="45720" rIns="91440" bIns="45720" rtlCol="0" anchor="b">
            <a:normAutofit/>
          </a:bodyPr>
          <a:lstStyle/>
          <a:p>
            <a:pPr>
              <a:lnSpc>
                <a:spcPct val="90000"/>
              </a:lnSpc>
            </a:pPr>
            <a:r>
              <a:rPr lang="en-US" sz="4000" b="0" kern="1200">
                <a:solidFill>
                  <a:schemeClr val="tx1"/>
                </a:solidFill>
                <a:latin typeface="+mj-lt"/>
                <a:ea typeface="+mj-ea"/>
                <a:cs typeface="+mj-cs"/>
              </a:rPr>
              <a:t>File Encryption</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1136397" y="2418408"/>
            <a:ext cx="4959603" cy="3522569"/>
          </a:xfrm>
        </p:spPr>
        <p:txBody>
          <a:bodyPr vert="horz" lIns="91440" tIns="45720" rIns="91440" bIns="45720" rtlCol="0" anchor="t">
            <a:normAutofit/>
          </a:bodyPr>
          <a:lstStyle/>
          <a:p>
            <a:pPr indent="-228600">
              <a:lnSpc>
                <a:spcPct val="90000"/>
              </a:lnSpc>
              <a:buFont typeface="Arial" panose="020B0604020202020204" pitchFamily="34" charset="0"/>
              <a:buChar char="•"/>
            </a:pPr>
            <a:r>
              <a:rPr lang="en-US" sz="2000" dirty="0"/>
              <a:t>This screenshot should show the following.</a:t>
            </a:r>
          </a:p>
          <a:p>
            <a:pPr marL="285750" indent="-228600">
              <a:lnSpc>
                <a:spcPct val="90000"/>
              </a:lnSpc>
              <a:buFont typeface="Arial" panose="020B0604020202020204" pitchFamily="34" charset="0"/>
              <a:buChar char="•"/>
            </a:pPr>
            <a:r>
              <a:rPr lang="en-US" sz="2000" dirty="0"/>
              <a:t>Content of the plaintext file</a:t>
            </a:r>
          </a:p>
          <a:p>
            <a:pPr marL="285750" indent="-228600">
              <a:lnSpc>
                <a:spcPct val="90000"/>
              </a:lnSpc>
              <a:buFont typeface="Arial" panose="020B0604020202020204" pitchFamily="34" charset="0"/>
              <a:buChar char="•"/>
            </a:pPr>
            <a:r>
              <a:rPr lang="en-US" sz="2000" dirty="0"/>
              <a:t>Content of the encrypted file</a:t>
            </a:r>
          </a:p>
        </p:txBody>
      </p:sp>
      <p:pic>
        <p:nvPicPr>
          <p:cNvPr id="4" name="Picture Placeholder 3">
            <a:extLst>
              <a:ext uri="{FF2B5EF4-FFF2-40B4-BE49-F238E27FC236}">
                <a16:creationId xmlns:a16="http://schemas.microsoft.com/office/drawing/2014/main" id="{1E5E16DB-06F9-2C7C-03E5-91CEBA3A2F09}"/>
              </a:ext>
            </a:extLst>
          </p:cNvPr>
          <p:cNvPicPr>
            <a:picLocks noGrp="1" noChangeAspect="1"/>
          </p:cNvPicPr>
          <p:nvPr>
            <p:ph type="pic" idx="1"/>
          </p:nvPr>
        </p:nvPicPr>
        <p:blipFill>
          <a:blip r:embed="rId2"/>
          <a:srcRect l="2063" r="2063"/>
          <a:stretch/>
        </p:blipFill>
        <p:spPr>
          <a:xfrm>
            <a:off x="6512442" y="943684"/>
            <a:ext cx="5201023" cy="4556875"/>
          </a:xfrm>
          <a:prstGeom prst="rect">
            <a:avLst/>
          </a:prstGeom>
        </p:spPr>
      </p:pic>
      <p:sp>
        <p:nvSpPr>
          <p:cNvPr id="23" name="Rectangle 22">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7421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136397" y="502021"/>
            <a:ext cx="4959603" cy="1642969"/>
          </a:xfrm>
        </p:spPr>
        <p:txBody>
          <a:bodyPr vert="horz" lIns="91440" tIns="45720" rIns="91440" bIns="45720" rtlCol="0" anchor="b">
            <a:normAutofit/>
          </a:bodyPr>
          <a:lstStyle/>
          <a:p>
            <a:pPr>
              <a:lnSpc>
                <a:spcPct val="90000"/>
              </a:lnSpc>
            </a:pPr>
            <a:r>
              <a:rPr lang="en-US" sz="4000" b="0" kern="1200">
                <a:solidFill>
                  <a:schemeClr val="tx1"/>
                </a:solidFill>
                <a:latin typeface="+mj-lt"/>
                <a:ea typeface="+mj-ea"/>
                <a:cs typeface="+mj-cs"/>
              </a:rPr>
              <a:t>File Decryption</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1136397" y="2418408"/>
            <a:ext cx="4959603" cy="3522569"/>
          </a:xfrm>
        </p:spPr>
        <p:txBody>
          <a:bodyPr vert="horz" lIns="91440" tIns="45720" rIns="91440" bIns="45720" rtlCol="0" anchor="t">
            <a:normAutofit/>
          </a:bodyPr>
          <a:lstStyle/>
          <a:p>
            <a:pPr indent="-228600">
              <a:lnSpc>
                <a:spcPct val="90000"/>
              </a:lnSpc>
              <a:buFont typeface="Arial" panose="020B0604020202020204" pitchFamily="34" charset="0"/>
              <a:buChar char="•"/>
            </a:pPr>
            <a:r>
              <a:rPr lang="en-US" sz="2000" dirty="0"/>
              <a:t>This screenshot should show the following.</a:t>
            </a:r>
          </a:p>
          <a:p>
            <a:pPr marL="285750" indent="-228600">
              <a:lnSpc>
                <a:spcPct val="90000"/>
              </a:lnSpc>
              <a:buFont typeface="Arial" panose="020B0604020202020204" pitchFamily="34" charset="0"/>
              <a:buChar char="•"/>
            </a:pPr>
            <a:r>
              <a:rPr lang="en-US" sz="2000" dirty="0"/>
              <a:t>The encrypted file being listed by itself</a:t>
            </a:r>
          </a:p>
          <a:p>
            <a:pPr marL="285750" indent="-228600">
              <a:lnSpc>
                <a:spcPct val="90000"/>
              </a:lnSpc>
              <a:buFont typeface="Arial" panose="020B0604020202020204" pitchFamily="34" charset="0"/>
              <a:buChar char="•"/>
            </a:pPr>
            <a:r>
              <a:rPr lang="en-US" sz="2000" dirty="0"/>
              <a:t>The decrypting process</a:t>
            </a:r>
          </a:p>
          <a:p>
            <a:pPr marL="285750" indent="-228600">
              <a:lnSpc>
                <a:spcPct val="90000"/>
              </a:lnSpc>
              <a:buFont typeface="Arial" panose="020B0604020202020204" pitchFamily="34" charset="0"/>
              <a:buChar char="•"/>
            </a:pPr>
            <a:r>
              <a:rPr lang="en-US" sz="2000" dirty="0"/>
              <a:t>Both the encrypted file and the original plaintext file being listed</a:t>
            </a:r>
          </a:p>
        </p:txBody>
      </p:sp>
      <p:pic>
        <p:nvPicPr>
          <p:cNvPr id="4" name="Picture Placeholder 3">
            <a:extLst>
              <a:ext uri="{FF2B5EF4-FFF2-40B4-BE49-F238E27FC236}">
                <a16:creationId xmlns:a16="http://schemas.microsoft.com/office/drawing/2014/main" id="{0932EB19-70C0-1994-9F49-30D973BAE2C0}"/>
              </a:ext>
            </a:extLst>
          </p:cNvPr>
          <p:cNvPicPr>
            <a:picLocks noGrp="1" noChangeAspect="1"/>
          </p:cNvPicPr>
          <p:nvPr>
            <p:ph type="pic" idx="1"/>
          </p:nvPr>
        </p:nvPicPr>
        <p:blipFill>
          <a:blip r:embed="rId2"/>
          <a:srcRect l="5548" r="5548"/>
          <a:stretch/>
        </p:blipFill>
        <p:spPr>
          <a:xfrm>
            <a:off x="6512442" y="940561"/>
            <a:ext cx="5201023" cy="4563121"/>
          </a:xfrm>
          <a:prstGeom prst="rect">
            <a:avLst/>
          </a:prstGeom>
        </p:spPr>
      </p:pic>
      <p:sp>
        <p:nvSpPr>
          <p:cNvPr id="25" name="Rectangle 24">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4001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ctrTitle"/>
          </p:nvPr>
        </p:nvSpPr>
        <p:spPr>
          <a:xfrm>
            <a:off x="1314824" y="735106"/>
            <a:ext cx="10053763" cy="2928470"/>
          </a:xfrm>
        </p:spPr>
        <p:txBody>
          <a:bodyPr anchor="b">
            <a:normAutofit/>
          </a:bodyPr>
          <a:lstStyle/>
          <a:p>
            <a:pPr algn="l"/>
            <a:r>
              <a:rPr lang="en-US" sz="4800">
                <a:solidFill>
                  <a:srgbClr val="FFFFFF"/>
                </a:solidFill>
              </a:rPr>
              <a:t>SEC285</a:t>
            </a:r>
            <a:br>
              <a:rPr lang="en-US" sz="4800">
                <a:solidFill>
                  <a:srgbClr val="FFFFFF"/>
                </a:solidFill>
              </a:rPr>
            </a:br>
            <a:r>
              <a:rPr lang="en-US" sz="4800">
                <a:solidFill>
                  <a:srgbClr val="FFFFFF"/>
                </a:solidFill>
              </a:rPr>
              <a:t>Module 3</a:t>
            </a:r>
            <a:br>
              <a:rPr lang="en-US" sz="4800">
                <a:solidFill>
                  <a:srgbClr val="FFFFFF"/>
                </a:solidFill>
              </a:rPr>
            </a:br>
            <a:r>
              <a:rPr lang="en-US" sz="4800">
                <a:solidFill>
                  <a:srgbClr val="FFFFFF"/>
                </a:solidFill>
              </a:rPr>
              <a:t>Stateful Firewall </a:t>
            </a:r>
          </a:p>
        </p:txBody>
      </p:sp>
    </p:spTree>
    <p:extLst>
      <p:ext uri="{BB962C8B-B14F-4D97-AF65-F5344CB8AC3E}">
        <p14:creationId xmlns:p14="http://schemas.microsoft.com/office/powerpoint/2010/main" val="3128898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7" name="Rectangle 16">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761803" y="350196"/>
            <a:ext cx="4646904" cy="1624520"/>
          </a:xfrm>
        </p:spPr>
        <p:txBody>
          <a:bodyPr vert="horz" lIns="91440" tIns="45720" rIns="91440" bIns="45720" rtlCol="0" anchor="ctr">
            <a:normAutofit/>
          </a:bodyPr>
          <a:lstStyle/>
          <a:p>
            <a:pPr>
              <a:lnSpc>
                <a:spcPct val="90000"/>
              </a:lnSpc>
            </a:pPr>
            <a:r>
              <a:rPr lang="en-US" sz="4000" b="0"/>
              <a:t>Question</a:t>
            </a:r>
          </a:p>
        </p:txBody>
      </p:sp>
      <p:sp>
        <p:nvSpPr>
          <p:cNvPr id="9" name="Text Placeholder 3"/>
          <p:cNvSpPr>
            <a:spLocks noGrp="1"/>
          </p:cNvSpPr>
          <p:nvPr>
            <p:ph type="body" sz="half" idx="2"/>
          </p:nvPr>
        </p:nvSpPr>
        <p:spPr>
          <a:xfrm>
            <a:off x="761802" y="2743200"/>
            <a:ext cx="4646905" cy="3613149"/>
          </a:xfrm>
        </p:spPr>
        <p:txBody>
          <a:bodyPr vert="horz" lIns="91440" tIns="45720" rIns="91440" bIns="45720" rtlCol="0" anchor="ctr">
            <a:normAutofit/>
          </a:bodyPr>
          <a:lstStyle/>
          <a:p>
            <a:pPr indent="-228600">
              <a:lnSpc>
                <a:spcPct val="90000"/>
              </a:lnSpc>
              <a:spcBef>
                <a:spcPts val="0"/>
              </a:spcBef>
              <a:spcAft>
                <a:spcPts val="600"/>
              </a:spcAft>
              <a:buFont typeface="Arial" panose="020B0604020202020204" pitchFamily="34" charset="0"/>
              <a:buChar char="•"/>
            </a:pPr>
            <a:r>
              <a:rPr lang="en-US" sz="1300"/>
              <a:t>What effect does the sudo iptables --policy INPUT DROP command have on the access to computing resources?</a:t>
            </a:r>
          </a:p>
          <a:p>
            <a:pPr indent="-228600">
              <a:lnSpc>
                <a:spcPct val="90000"/>
              </a:lnSpc>
              <a:spcBef>
                <a:spcPts val="0"/>
              </a:spcBef>
              <a:spcAft>
                <a:spcPts val="600"/>
              </a:spcAft>
              <a:buFont typeface="Arial" panose="020B0604020202020204" pitchFamily="34" charset="0"/>
              <a:buChar char="•"/>
            </a:pPr>
            <a:endParaRPr lang="en-US" sz="1300"/>
          </a:p>
          <a:p>
            <a:pPr indent="-228600">
              <a:lnSpc>
                <a:spcPct val="90000"/>
              </a:lnSpc>
              <a:spcBef>
                <a:spcPts val="0"/>
              </a:spcBef>
              <a:spcAft>
                <a:spcPts val="600"/>
              </a:spcAft>
              <a:buFont typeface="Arial" panose="020B0604020202020204" pitchFamily="34" charset="0"/>
              <a:buChar char="•"/>
            </a:pPr>
            <a:r>
              <a:rPr lang="en-US" sz="1300"/>
              <a:t>Answer here: The sudo iptables --policy INPUT DROP command sets the default policy for the INPUT chain to DROP. This means that all incoming network traffic to the server will be blocked unless explicitly allowed by other rules. </a:t>
            </a:r>
          </a:p>
          <a:p>
            <a:pPr indent="-228600">
              <a:lnSpc>
                <a:spcPct val="90000"/>
              </a:lnSpc>
              <a:spcBef>
                <a:spcPts val="0"/>
              </a:spcBef>
              <a:spcAft>
                <a:spcPts val="600"/>
              </a:spcAft>
              <a:buFont typeface="Arial" panose="020B0604020202020204" pitchFamily="34" charset="0"/>
              <a:buChar char="•"/>
            </a:pPr>
            <a:endParaRPr lang="en-US" sz="1300"/>
          </a:p>
          <a:p>
            <a:pPr marL="171450" indent="-228600">
              <a:lnSpc>
                <a:spcPct val="90000"/>
              </a:lnSpc>
              <a:spcBef>
                <a:spcPts val="0"/>
              </a:spcBef>
              <a:spcAft>
                <a:spcPts val="600"/>
              </a:spcAft>
              <a:buFont typeface="Arial" panose="020B0604020202020204" pitchFamily="34" charset="0"/>
              <a:buChar char="•"/>
            </a:pPr>
            <a:endParaRPr lang="en-US" sz="1300"/>
          </a:p>
          <a:p>
            <a:pPr marL="171450" indent="-228600">
              <a:lnSpc>
                <a:spcPct val="90000"/>
              </a:lnSpc>
              <a:spcBef>
                <a:spcPts val="0"/>
              </a:spcBef>
              <a:spcAft>
                <a:spcPts val="600"/>
              </a:spcAft>
              <a:buFont typeface="Arial" panose="020B0604020202020204" pitchFamily="34" charset="0"/>
              <a:buChar char="•"/>
            </a:pPr>
            <a:endParaRPr lang="en-US" sz="1300"/>
          </a:p>
          <a:p>
            <a:pPr marL="171450" indent="-228600">
              <a:lnSpc>
                <a:spcPct val="90000"/>
              </a:lnSpc>
              <a:spcBef>
                <a:spcPts val="0"/>
              </a:spcBef>
              <a:spcAft>
                <a:spcPts val="600"/>
              </a:spcAft>
              <a:buFont typeface="Arial" panose="020B0604020202020204" pitchFamily="34" charset="0"/>
              <a:buChar char="•"/>
            </a:pPr>
            <a:endParaRPr lang="en-US" sz="1300"/>
          </a:p>
          <a:p>
            <a:pPr marL="171450" indent="-228600">
              <a:lnSpc>
                <a:spcPct val="90000"/>
              </a:lnSpc>
              <a:spcBef>
                <a:spcPts val="0"/>
              </a:spcBef>
              <a:spcAft>
                <a:spcPts val="600"/>
              </a:spcAft>
              <a:buFont typeface="Arial" panose="020B0604020202020204" pitchFamily="34" charset="0"/>
              <a:buChar char="•"/>
            </a:pPr>
            <a:endParaRPr lang="en-US" sz="1300"/>
          </a:p>
          <a:p>
            <a:pPr indent="-228600">
              <a:lnSpc>
                <a:spcPct val="90000"/>
              </a:lnSpc>
              <a:spcBef>
                <a:spcPts val="0"/>
              </a:spcBef>
              <a:spcAft>
                <a:spcPts val="600"/>
              </a:spcAft>
              <a:buFont typeface="Arial" panose="020B0604020202020204" pitchFamily="34" charset="0"/>
              <a:buChar char="•"/>
            </a:pPr>
            <a:endParaRPr lang="en-US" sz="1300"/>
          </a:p>
          <a:p>
            <a:pPr indent="-228600">
              <a:lnSpc>
                <a:spcPct val="90000"/>
              </a:lnSpc>
              <a:spcBef>
                <a:spcPts val="0"/>
              </a:spcBef>
              <a:spcAft>
                <a:spcPts val="600"/>
              </a:spcAft>
              <a:buFont typeface="Arial" panose="020B0604020202020204" pitchFamily="34" charset="0"/>
              <a:buChar char="•"/>
            </a:pPr>
            <a:r>
              <a:rPr lang="en-US" sz="1300"/>
              <a:t>References: lab video</a:t>
            </a:r>
            <a:br>
              <a:rPr lang="en-US" sz="1300"/>
            </a:br>
            <a:endParaRPr lang="en-US" sz="1300"/>
          </a:p>
        </p:txBody>
      </p:sp>
      <p:pic>
        <p:nvPicPr>
          <p:cNvPr id="11" name="Picture 10" descr="Illuminated server room panel">
            <a:extLst>
              <a:ext uri="{FF2B5EF4-FFF2-40B4-BE49-F238E27FC236}">
                <a16:creationId xmlns:a16="http://schemas.microsoft.com/office/drawing/2014/main" id="{8D1E473D-92BB-D07B-396E-C5981E0CED38}"/>
              </a:ext>
            </a:extLst>
          </p:cNvPr>
          <p:cNvPicPr>
            <a:picLocks noChangeAspect="1"/>
          </p:cNvPicPr>
          <p:nvPr/>
        </p:nvPicPr>
        <p:blipFill>
          <a:blip r:embed="rId2"/>
          <a:srcRect l="16934" r="23665" b="-2"/>
          <a:stretch>
            <a:fillRect/>
          </a:stretch>
        </p:blipFill>
        <p:spPr>
          <a:xfrm>
            <a:off x="6096000" y="1"/>
            <a:ext cx="6102825" cy="6858000"/>
          </a:xfrm>
          <a:prstGeom prst="rect">
            <a:avLst/>
          </a:prstGeom>
        </p:spPr>
      </p:pic>
    </p:spTree>
    <p:extLst>
      <p:ext uri="{BB962C8B-B14F-4D97-AF65-F5344CB8AC3E}">
        <p14:creationId xmlns:p14="http://schemas.microsoft.com/office/powerpoint/2010/main" val="98318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699713" y="248038"/>
            <a:ext cx="7063721" cy="1159200"/>
          </a:xfrm>
        </p:spPr>
        <p:txBody>
          <a:bodyPr vert="horz" lIns="91440" tIns="45720" rIns="91440" bIns="45720" rtlCol="0" anchor="ctr">
            <a:normAutofit/>
          </a:bodyPr>
          <a:lstStyle/>
          <a:p>
            <a:pPr>
              <a:lnSpc>
                <a:spcPct val="90000"/>
              </a:lnSpc>
            </a:pPr>
            <a:r>
              <a:rPr lang="en-US" sz="4000" b="0" kern="1200">
                <a:solidFill>
                  <a:srgbClr val="FFFFFF"/>
                </a:solidFill>
                <a:latin typeface="+mj-lt"/>
                <a:ea typeface="+mj-ea"/>
                <a:cs typeface="+mj-cs"/>
              </a:rPr>
              <a:t>Nmap Scan</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8572499" y="390832"/>
            <a:ext cx="3233585" cy="873612"/>
          </a:xfrm>
        </p:spPr>
        <p:txBody>
          <a:bodyPr vert="horz" lIns="91440" tIns="45720" rIns="91440" bIns="45720" rtlCol="0" anchor="ctr">
            <a:normAutofit/>
          </a:bodyPr>
          <a:lstStyle/>
          <a:p>
            <a:pPr>
              <a:lnSpc>
                <a:spcPct val="90000"/>
              </a:lnSpc>
              <a:spcBef>
                <a:spcPts val="1000"/>
              </a:spcBef>
            </a:pPr>
            <a:r>
              <a:rPr lang="en-US" sz="1900" kern="1200">
                <a:solidFill>
                  <a:srgbClr val="FFFFFF"/>
                </a:solidFill>
                <a:latin typeface="+mn-lt"/>
                <a:ea typeface="+mn-ea"/>
                <a:cs typeface="+mn-cs"/>
              </a:rPr>
              <a:t>This screenshot should show the Nmap scan result of the Linux Server VM.</a:t>
            </a:r>
          </a:p>
        </p:txBody>
      </p:sp>
      <p:pic>
        <p:nvPicPr>
          <p:cNvPr id="10" name="Picture 9">
            <a:extLst>
              <a:ext uri="{FF2B5EF4-FFF2-40B4-BE49-F238E27FC236}">
                <a16:creationId xmlns:a16="http://schemas.microsoft.com/office/drawing/2014/main" id="{4F56F96A-DF50-0EC9-749A-D2D1DB41B0C4}"/>
              </a:ext>
            </a:extLst>
          </p:cNvPr>
          <p:cNvPicPr>
            <a:picLocks noChangeAspect="1"/>
          </p:cNvPicPr>
          <p:nvPr/>
        </p:nvPicPr>
        <p:blipFill>
          <a:blip r:embed="rId2"/>
          <a:stretch>
            <a:fillRect/>
          </a:stretch>
        </p:blipFill>
        <p:spPr>
          <a:xfrm>
            <a:off x="1176488" y="1966293"/>
            <a:ext cx="9839023" cy="4452160"/>
          </a:xfrm>
          <a:prstGeom prst="rect">
            <a:avLst/>
          </a:prstGeom>
        </p:spPr>
      </p:pic>
    </p:spTree>
    <p:extLst>
      <p:ext uri="{BB962C8B-B14F-4D97-AF65-F5344CB8AC3E}">
        <p14:creationId xmlns:p14="http://schemas.microsoft.com/office/powerpoint/2010/main" val="4141585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ctrTitle"/>
          </p:nvPr>
        </p:nvSpPr>
        <p:spPr>
          <a:xfrm>
            <a:off x="1314824" y="735106"/>
            <a:ext cx="10053763" cy="2928470"/>
          </a:xfrm>
        </p:spPr>
        <p:txBody>
          <a:bodyPr anchor="b">
            <a:normAutofit/>
          </a:bodyPr>
          <a:lstStyle/>
          <a:p>
            <a:pPr algn="l">
              <a:lnSpc>
                <a:spcPct val="90000"/>
              </a:lnSpc>
            </a:pPr>
            <a:r>
              <a:rPr lang="en-US" sz="4800">
                <a:solidFill>
                  <a:srgbClr val="FFFFFF"/>
                </a:solidFill>
              </a:rPr>
              <a:t>SEC285</a:t>
            </a:r>
            <a:br>
              <a:rPr lang="en-US" sz="4800">
                <a:solidFill>
                  <a:srgbClr val="FFFFFF"/>
                </a:solidFill>
              </a:rPr>
            </a:br>
            <a:r>
              <a:rPr lang="en-US" sz="4800">
                <a:solidFill>
                  <a:srgbClr val="FFFFFF"/>
                </a:solidFill>
              </a:rPr>
              <a:t>Module 4</a:t>
            </a:r>
            <a:br>
              <a:rPr lang="en-US" sz="4800">
                <a:solidFill>
                  <a:srgbClr val="FFFFFF"/>
                </a:solidFill>
              </a:rPr>
            </a:br>
            <a:r>
              <a:rPr lang="en-US" sz="4800">
                <a:solidFill>
                  <a:srgbClr val="FFFFFF"/>
                </a:solidFill>
              </a:rPr>
              <a:t>Bring Your Own Device (BYOD) </a:t>
            </a:r>
            <a:br>
              <a:rPr lang="en-US" sz="4800">
                <a:solidFill>
                  <a:srgbClr val="FFFFFF"/>
                </a:solidFill>
              </a:rPr>
            </a:br>
            <a:r>
              <a:rPr lang="en-US" sz="4800">
                <a:solidFill>
                  <a:srgbClr val="FFFFFF"/>
                </a:solidFill>
              </a:rPr>
              <a:t>Security Policy </a:t>
            </a:r>
          </a:p>
        </p:txBody>
      </p:sp>
      <p:graphicFrame>
        <p:nvGraphicFramePr>
          <p:cNvPr id="4" name="Object 3">
            <a:extLst>
              <a:ext uri="{FF2B5EF4-FFF2-40B4-BE49-F238E27FC236}">
                <a16:creationId xmlns:a16="http://schemas.microsoft.com/office/drawing/2014/main" id="{32AD882C-5D5D-60D3-A75C-7973FFC5250C}"/>
              </a:ext>
            </a:extLst>
          </p:cNvPr>
          <p:cNvGraphicFramePr>
            <a:graphicFrameLocks noChangeAspect="1"/>
          </p:cNvGraphicFramePr>
          <p:nvPr>
            <p:extLst>
              <p:ext uri="{D42A27DB-BD31-4B8C-83A1-F6EECF244321}">
                <p14:modId xmlns:p14="http://schemas.microsoft.com/office/powerpoint/2010/main" val="3147665953"/>
              </p:ext>
            </p:extLst>
          </p:nvPr>
        </p:nvGraphicFramePr>
        <p:xfrm>
          <a:off x="4894742" y="4918398"/>
          <a:ext cx="1757266" cy="1522355"/>
        </p:xfrm>
        <a:graphic>
          <a:graphicData uri="http://schemas.openxmlformats.org/presentationml/2006/ole">
            <mc:AlternateContent xmlns:mc="http://schemas.openxmlformats.org/markup-compatibility/2006">
              <mc:Choice xmlns:v="urn:schemas-microsoft-com:vml" Requires="v">
                <p:oleObj name="Document" showAsIcon="1" r:id="rId2" imgW="914400" imgH="792417" progId="Word.Document.12">
                  <p:embed/>
                </p:oleObj>
              </mc:Choice>
              <mc:Fallback>
                <p:oleObj name="Document" showAsIcon="1" r:id="rId2" imgW="914400" imgH="792417" progId="Word.Document.12">
                  <p:embed/>
                  <p:pic>
                    <p:nvPicPr>
                      <p:cNvPr id="3" name="Object 2">
                        <a:extLst>
                          <a:ext uri="{FF2B5EF4-FFF2-40B4-BE49-F238E27FC236}">
                            <a16:creationId xmlns:a16="http://schemas.microsoft.com/office/drawing/2014/main" id="{03E22861-D94F-57DF-644C-3A9C3A5F8777}"/>
                          </a:ext>
                        </a:extLst>
                      </p:cNvPr>
                      <p:cNvPicPr/>
                      <p:nvPr/>
                    </p:nvPicPr>
                    <p:blipFill>
                      <a:blip r:embed="rId3"/>
                      <a:stretch>
                        <a:fillRect/>
                      </a:stretch>
                    </p:blipFill>
                    <p:spPr>
                      <a:xfrm>
                        <a:off x="4894742" y="4918398"/>
                        <a:ext cx="1757266" cy="1522355"/>
                      </a:xfrm>
                      <a:prstGeom prst="rect">
                        <a:avLst/>
                      </a:prstGeom>
                    </p:spPr>
                  </p:pic>
                </p:oleObj>
              </mc:Fallback>
            </mc:AlternateContent>
          </a:graphicData>
        </a:graphic>
      </p:graphicFrame>
    </p:spTree>
    <p:extLst>
      <p:ext uri="{BB962C8B-B14F-4D97-AF65-F5344CB8AC3E}">
        <p14:creationId xmlns:p14="http://schemas.microsoft.com/office/powerpoint/2010/main" val="2536613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TM04033917[[fn=Berlin]]</Template>
  <TotalTime>41</TotalTime>
  <Words>1351</Words>
  <Application>Microsoft Office PowerPoint</Application>
  <PresentationFormat>Widescreen</PresentationFormat>
  <Paragraphs>94</Paragraphs>
  <Slides>25</Slides>
  <Notes>0</Notes>
  <HiddenSlides>0</HiddenSlides>
  <MMClips>0</MMClips>
  <ScaleCrop>false</ScaleCrop>
  <HeadingPairs>
    <vt:vector size="8" baseType="variant">
      <vt:variant>
        <vt:lpstr>Fonts Used</vt:lpstr>
      </vt:variant>
      <vt:variant>
        <vt:i4>3</vt:i4>
      </vt:variant>
      <vt:variant>
        <vt:lpstr>Theme</vt:lpstr>
      </vt:variant>
      <vt:variant>
        <vt:i4>3</vt:i4>
      </vt:variant>
      <vt:variant>
        <vt:lpstr>Embedded OLE Servers</vt:lpstr>
      </vt:variant>
      <vt:variant>
        <vt:i4>1</vt:i4>
      </vt:variant>
      <vt:variant>
        <vt:lpstr>Slide Titles</vt:lpstr>
      </vt:variant>
      <vt:variant>
        <vt:i4>25</vt:i4>
      </vt:variant>
    </vt:vector>
  </HeadingPairs>
  <TitlesOfParts>
    <vt:vector size="32" baseType="lpstr">
      <vt:lpstr>Arial</vt:lpstr>
      <vt:lpstr>Calibri</vt:lpstr>
      <vt:lpstr>Grandview Display</vt:lpstr>
      <vt:lpstr>DashVTI</vt:lpstr>
      <vt:lpstr>Office Theme</vt:lpstr>
      <vt:lpstr>Office Theme</vt:lpstr>
      <vt:lpstr>Document</vt:lpstr>
      <vt:lpstr>SEC285 Final Project</vt:lpstr>
      <vt:lpstr>Introduction</vt:lpstr>
      <vt:lpstr>SEC285 Module 2 Asymmetric Key Encryption </vt:lpstr>
      <vt:lpstr>File Encryption</vt:lpstr>
      <vt:lpstr>File Decryption</vt:lpstr>
      <vt:lpstr>SEC285 Module 3 Stateful Firewall </vt:lpstr>
      <vt:lpstr>Question</vt:lpstr>
      <vt:lpstr>Nmap Scan</vt:lpstr>
      <vt:lpstr>SEC285 Module 4 Bring Your Own Device (BYOD)  Security Policy </vt:lpstr>
      <vt:lpstr>PowerPoint Presentation</vt:lpstr>
      <vt:lpstr>PowerPoint Presentation</vt:lpstr>
      <vt:lpstr>PowerPoint Presentation</vt:lpstr>
      <vt:lpstr>PowerPoint Presentation</vt:lpstr>
      <vt:lpstr>SEC285 Module 5 Multifactor Authentication (MFA) </vt:lpstr>
      <vt:lpstr>Common-auth Configuration File</vt:lpstr>
      <vt:lpstr>MFA Logon Screen</vt:lpstr>
      <vt:lpstr>SEC285 Module 6 Vulnerability Assessment</vt:lpstr>
      <vt:lpstr>Nmap</vt:lpstr>
      <vt:lpstr>NetCat</vt:lpstr>
      <vt:lpstr>Wireshark</vt:lpstr>
      <vt:lpstr>Nessus</vt:lpstr>
      <vt:lpstr>Challenges</vt:lpstr>
      <vt:lpstr>Career</vt:lpstr>
      <vt:lpstr>References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Gailey, Brandy</dc:creator>
  <cp:lastModifiedBy>Gailey, Brandy</cp:lastModifiedBy>
  <cp:revision>2</cp:revision>
  <dcterms:created xsi:type="dcterms:W3CDTF">2025-08-31T03:46:04Z</dcterms:created>
  <dcterms:modified xsi:type="dcterms:W3CDTF">2025-08-31T04:27:38Z</dcterms:modified>
</cp:coreProperties>
</file>